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79" r:id="rId1"/>
    <p:sldMasterId id="2147483675" r:id="rId2"/>
  </p:sldMasterIdLst>
  <p:notesMasterIdLst>
    <p:notesMasterId r:id="rId36"/>
  </p:notesMasterIdLst>
  <p:sldIdLst>
    <p:sldId id="383" r:id="rId3"/>
    <p:sldId id="623" r:id="rId4"/>
    <p:sldId id="625" r:id="rId5"/>
    <p:sldId id="621" r:id="rId6"/>
    <p:sldId id="622" r:id="rId7"/>
    <p:sldId id="670" r:id="rId8"/>
    <p:sldId id="633" r:id="rId9"/>
    <p:sldId id="636" r:id="rId10"/>
    <p:sldId id="672" r:id="rId11"/>
    <p:sldId id="673" r:id="rId12"/>
    <p:sldId id="675" r:id="rId13"/>
    <p:sldId id="674" r:id="rId14"/>
    <p:sldId id="624" r:id="rId15"/>
    <p:sldId id="631" r:id="rId16"/>
    <p:sldId id="628" r:id="rId17"/>
    <p:sldId id="629" r:id="rId18"/>
    <p:sldId id="630" r:id="rId19"/>
    <p:sldId id="634" r:id="rId20"/>
    <p:sldId id="635" r:id="rId21"/>
    <p:sldId id="632" r:id="rId22"/>
    <p:sldId id="639" r:id="rId23"/>
    <p:sldId id="640" r:id="rId24"/>
    <p:sldId id="671" r:id="rId25"/>
    <p:sldId id="641" r:id="rId26"/>
    <p:sldId id="643" r:id="rId27"/>
    <p:sldId id="642" r:id="rId28"/>
    <p:sldId id="644" r:id="rId29"/>
    <p:sldId id="637" r:id="rId30"/>
    <p:sldId id="661" r:id="rId31"/>
    <p:sldId id="669" r:id="rId32"/>
    <p:sldId id="269" r:id="rId33"/>
    <p:sldId id="626" r:id="rId34"/>
    <p:sldId id="271" r:id="rId35"/>
  </p:sldIdLst>
  <p:sldSz cx="12192000" cy="6858000"/>
  <p:notesSz cx="6858000" cy="9144000"/>
  <p:custShowLst>
    <p:custShow name="Executive DFP" id="0">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731"/>
    <p:restoredTop sz="83130"/>
  </p:normalViewPr>
  <p:slideViewPr>
    <p:cSldViewPr snapToGrid="0">
      <p:cViewPr varScale="1">
        <p:scale>
          <a:sx n="93" d="100"/>
          <a:sy n="93" d="100"/>
        </p:scale>
        <p:origin x="33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76" name="PlaceHolder 1"/>
          <p:cNvSpPr>
            <a:spLocks noGrp="1" noRot="1" noChangeAspect="1"/>
          </p:cNvSpPr>
          <p:nvPr>
            <p:ph type="sldImg"/>
          </p:nvPr>
        </p:nvSpPr>
        <p:spPr>
          <a:xfrm>
            <a:off x="380880" y="694800"/>
            <a:ext cx="6095520" cy="342864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move the slide</a:t>
            </a:r>
          </a:p>
        </p:txBody>
      </p:sp>
      <p:sp>
        <p:nvSpPr>
          <p:cNvPr id="377" name="PlaceHolder 2"/>
          <p:cNvSpPr>
            <a:spLocks noGrp="1"/>
          </p:cNvSpPr>
          <p:nvPr>
            <p:ph type="body"/>
          </p:nvPr>
        </p:nvSpPr>
        <p:spPr>
          <a:xfrm>
            <a:off x="685800" y="4343400"/>
            <a:ext cx="5486040" cy="4114440"/>
          </a:xfrm>
          <a:prstGeom prst="rect">
            <a:avLst/>
          </a:prstGeom>
          <a:noFill/>
          <a:ln w="0">
            <a:noFill/>
          </a:ln>
        </p:spPr>
        <p:txBody>
          <a:bodyPr lIns="0" tIns="0" rIns="0" bIns="0" anchor="t">
            <a:noAutofit/>
          </a:bodyPr>
          <a:lstStyle/>
          <a:p>
            <a:pPr marL="216000" indent="0">
              <a:buNone/>
            </a:pPr>
            <a:r>
              <a:rPr lang="en-US" sz="2000" b="0" strike="noStrike" spc="-1">
                <a:solidFill>
                  <a:srgbClr val="000000"/>
                </a:solidFill>
                <a:latin typeface="Arial"/>
              </a:rPr>
              <a:t>Click to edit the notes format</a:t>
            </a:r>
          </a:p>
        </p:txBody>
      </p:sp>
      <p:sp>
        <p:nvSpPr>
          <p:cNvPr id="378" name="PlaceHolder 3"/>
          <p:cNvSpPr>
            <a:spLocks noGrp="1"/>
          </p:cNvSpPr>
          <p:nvPr>
            <p:ph type="hdr"/>
          </p:nvPr>
        </p:nvSpPr>
        <p:spPr>
          <a:xfrm>
            <a:off x="0" y="0"/>
            <a:ext cx="2975760" cy="456840"/>
          </a:xfrm>
          <a:prstGeom prst="rect">
            <a:avLst/>
          </a:prstGeom>
          <a:noFill/>
          <a:ln w="0">
            <a:noFill/>
          </a:ln>
        </p:spPr>
        <p:txBody>
          <a:bodyPr lIns="0" tIns="0" rIns="0" bIns="0" anchor="t">
            <a:noAutofit/>
          </a:bodyPr>
          <a:lstStyle/>
          <a:p>
            <a:pPr indent="0">
              <a:buNone/>
            </a:pPr>
            <a:r>
              <a:rPr lang="en-US" sz="1400" b="0" strike="noStrike" spc="-1">
                <a:solidFill>
                  <a:srgbClr val="000000"/>
                </a:solidFill>
                <a:latin typeface="Times New Roman"/>
              </a:rPr>
              <a:t>&lt;header&gt;</a:t>
            </a:r>
          </a:p>
        </p:txBody>
      </p:sp>
      <p:sp>
        <p:nvSpPr>
          <p:cNvPr id="379" name="PlaceHolder 4"/>
          <p:cNvSpPr>
            <a:spLocks noGrp="1"/>
          </p:cNvSpPr>
          <p:nvPr>
            <p:ph type="dt" idx="6"/>
          </p:nvPr>
        </p:nvSpPr>
        <p:spPr>
          <a:xfrm>
            <a:off x="3881880" y="0"/>
            <a:ext cx="2975760" cy="456840"/>
          </a:xfrm>
          <a:prstGeom prst="rect">
            <a:avLst/>
          </a:prstGeom>
          <a:noFill/>
          <a:ln w="0">
            <a:noFill/>
          </a:ln>
        </p:spPr>
        <p:txBody>
          <a:bodyPr lIns="0" tIns="0" rIns="0" bIns="0" anchor="t">
            <a:noAutofit/>
          </a:bodyPr>
          <a:lstStyle>
            <a:lvl1pPr indent="0" algn="r">
              <a:buNone/>
              <a:defRPr lang="en-US" sz="1400" b="0" strike="noStrike" spc="-1">
                <a:solidFill>
                  <a:srgbClr val="000000"/>
                </a:solidFill>
                <a:latin typeface="Times New Roman"/>
              </a:defRPr>
            </a:lvl1pPr>
          </a:lstStyle>
          <a:p>
            <a:pPr indent="0" algn="r">
              <a:buNone/>
            </a:pPr>
            <a:r>
              <a:rPr lang="en-US" sz="1400" b="0" strike="noStrike" spc="-1">
                <a:solidFill>
                  <a:srgbClr val="000000"/>
                </a:solidFill>
                <a:latin typeface="Times New Roman"/>
              </a:rPr>
              <a:t>&lt;date/time&gt;</a:t>
            </a:r>
          </a:p>
        </p:txBody>
      </p:sp>
      <p:sp>
        <p:nvSpPr>
          <p:cNvPr id="380" name="PlaceHolder 5"/>
          <p:cNvSpPr>
            <a:spLocks noGrp="1"/>
          </p:cNvSpPr>
          <p:nvPr>
            <p:ph type="ftr" idx="7"/>
          </p:nvPr>
        </p:nvSpPr>
        <p:spPr>
          <a:xfrm>
            <a:off x="0" y="8686800"/>
            <a:ext cx="2975760" cy="456840"/>
          </a:xfrm>
          <a:prstGeom prst="rect">
            <a:avLst/>
          </a:prstGeom>
          <a:noFill/>
          <a:ln w="0">
            <a:noFill/>
          </a:ln>
        </p:spPr>
        <p:txBody>
          <a:bodyPr lIns="0" tIns="0" rIns="0" bIns="0" anchor="b">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&lt;footer&gt;</a:t>
            </a:r>
          </a:p>
        </p:txBody>
      </p:sp>
      <p:sp>
        <p:nvSpPr>
          <p:cNvPr id="381" name="PlaceHolder 6"/>
          <p:cNvSpPr>
            <a:spLocks noGrp="1"/>
          </p:cNvSpPr>
          <p:nvPr>
            <p:ph type="sldNum" idx="8"/>
          </p:nvPr>
        </p:nvSpPr>
        <p:spPr>
          <a:xfrm>
            <a:off x="3881880" y="8686800"/>
            <a:ext cx="2975760" cy="456840"/>
          </a:xfrm>
          <a:prstGeom prst="rect">
            <a:avLst/>
          </a:prstGeom>
          <a:noFill/>
          <a:ln w="0">
            <a:noFill/>
          </a:ln>
        </p:spPr>
        <p:txBody>
          <a:bodyPr lIns="0" tIns="0" rIns="0" bIns="0" anchor="b">
            <a:noAutofit/>
          </a:bodyPr>
          <a:lstStyle>
            <a:lvl1pPr indent="0" algn="r">
              <a:buNone/>
              <a:defRPr lang="en-US" sz="1400" b="0" strike="noStrike" spc="-1">
                <a:solidFill>
                  <a:srgbClr val="000000"/>
                </a:solidFill>
                <a:latin typeface="Times New Roman"/>
              </a:defRPr>
            </a:lvl1pPr>
          </a:lstStyle>
          <a:p>
            <a:pPr indent="0" algn="r">
              <a:buNone/>
            </a:pPr>
            <a:fld id="{96D071C0-0F6A-4E5C-B3E5-B824FE66220F}" type="slidenum">
              <a:rPr lang="en-US" sz="1400" b="0" strike="noStrike" spc="-1">
                <a:solidFill>
                  <a:srgbClr val="000000"/>
                </a:solidFill>
                <a:latin typeface="Times New Roman"/>
              </a:rPr>
              <a:t>‹#›</a:t>
            </a:fld>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Start by creating a slide master that is in English. As needed duplicate and translate slides into target language. Color English slides in Yellow and target language slides in white. </a:t>
            </a:r>
            <a:br>
              <a:rPr lang="en-US" dirty="0"/>
            </a:br>
            <a:br>
              <a:rPr lang="en-US" dirty="0"/>
            </a:br>
            <a:r>
              <a:rPr lang="en-US" dirty="0"/>
              <a:t>The example below uses Spanish as a theoretical target language. </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4</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2822718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Notice the hands</a:t>
            </a:r>
          </a:p>
          <a:p>
            <a:r>
              <a:rPr lang="en-US" dirty="0"/>
              <a:t>Notice how long the boys shoulder would need to be </a:t>
            </a:r>
          </a:p>
          <a:p>
            <a:r>
              <a:rPr lang="en-US" dirty="0"/>
              <a:t>Notice the toes</a:t>
            </a:r>
          </a:p>
          <a:p>
            <a:r>
              <a:rPr lang="en-US" dirty="0"/>
              <a:t>Notice the dark figure in the background</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21</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0451505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22</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7832779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the lanes are nonsensical</a:t>
            </a:r>
          </a:p>
          <a:p>
            <a:r>
              <a:rPr lang="en-US" dirty="0"/>
              <a:t>The green light on top</a:t>
            </a:r>
          </a:p>
          <a:p>
            <a:r>
              <a:rPr lang="en-US" dirty="0"/>
              <a:t>The Light posts seem odd</a:t>
            </a:r>
          </a:p>
          <a:p>
            <a:r>
              <a:rPr lang="en-US" dirty="0"/>
              <a:t>The signs and language seem nonsensical</a:t>
            </a:r>
          </a:p>
          <a:p>
            <a:r>
              <a:rPr lang="en-US" dirty="0"/>
              <a:t>Some of the cars have no tires</a:t>
            </a:r>
          </a:p>
          <a:p>
            <a:r>
              <a:rPr lang="en-US" dirty="0"/>
              <a:t>This is supposed to be a tesla but the wheels are off</a:t>
            </a:r>
          </a:p>
          <a:p>
            <a:r>
              <a:rPr lang="en-US" dirty="0"/>
              <a:t>The windshield seems to disappear in some areas. </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24</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134440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25</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9691822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26</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7103827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27</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5310378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0" dirty="0">
                <a:solidFill>
                  <a:srgbClr val="6796E6"/>
                </a:solidFill>
                <a:effectLst/>
                <a:highlight>
                  <a:srgbClr val="1F1F1F"/>
                </a:highlight>
                <a:latin typeface="Menlo" panose="020B0609030804020204" pitchFamily="49" charset="0"/>
              </a:rPr>
              <a:t>Show this video and story if students are having trouble understanding the impact. </a:t>
            </a:r>
            <a:br>
              <a:rPr lang="en-US" b="0" dirty="0">
                <a:solidFill>
                  <a:srgbClr val="6796E6"/>
                </a:solidFill>
                <a:effectLst/>
                <a:highlight>
                  <a:srgbClr val="1F1F1F"/>
                </a:highlight>
                <a:latin typeface="Menlo" panose="020B0609030804020204" pitchFamily="49" charset="0"/>
              </a:rPr>
            </a:br>
            <a:br>
              <a:rPr lang="en-US" b="0" dirty="0">
                <a:solidFill>
                  <a:srgbClr val="6796E6"/>
                </a:solidFill>
                <a:effectLst/>
                <a:highlight>
                  <a:srgbClr val="1F1F1F"/>
                </a:highlight>
                <a:latin typeface="Menlo" panose="020B0609030804020204" pitchFamily="49" charset="0"/>
              </a:rPr>
            </a:b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a:p>
            <a:br>
              <a:rPr lang="en-US" b="0" dirty="0">
                <a:solidFill>
                  <a:srgbClr val="CCCCCC"/>
                </a:solidFill>
                <a:effectLst/>
                <a:highlight>
                  <a:srgbClr val="1F1F1F"/>
                </a:highlight>
                <a:latin typeface="Menlo" panose="020B0609030804020204" pitchFamily="49" charset="0"/>
              </a:rPr>
            </a:br>
            <a:r>
              <a:rPr lang="en-US" b="1" dirty="0">
                <a:solidFill>
                  <a:srgbClr val="569CD6"/>
                </a:solidFill>
                <a:effectLst/>
                <a:highlight>
                  <a:srgbClr val="1F1F1F"/>
                </a:highlight>
                <a:latin typeface="Menlo" panose="020B0609030804020204" pitchFamily="49" charset="0"/>
              </a:rPr>
              <a:t>### References</a:t>
            </a:r>
            <a:endParaRPr lang="en-US" b="0" dirty="0">
              <a:solidFill>
                <a:srgbClr val="CCCCCC"/>
              </a:solidFill>
              <a:effectLst/>
              <a:highlight>
                <a:srgbClr val="1F1F1F"/>
              </a:highlight>
              <a:latin typeface="Menlo" panose="020B0609030804020204" pitchFamily="49" charset="0"/>
            </a:endParaRPr>
          </a:p>
          <a:p>
            <a:br>
              <a:rPr lang="en-US" b="0" dirty="0">
                <a:solidFill>
                  <a:srgbClr val="CCCCCC"/>
                </a:solidFill>
                <a:effectLst/>
                <a:highlight>
                  <a:srgbClr val="1F1F1F"/>
                </a:highlight>
                <a:latin typeface="Menlo" panose="020B0609030804020204" pitchFamily="49" charset="0"/>
              </a:rPr>
            </a:br>
            <a:r>
              <a:rPr lang="en-US" b="0" dirty="0">
                <a:solidFill>
                  <a:srgbClr val="6796E6"/>
                </a:solidFill>
                <a:effectLst/>
                <a:highlight>
                  <a:srgbClr val="1F1F1F"/>
                </a:highlight>
                <a:latin typeface="Menlo" panose="020B0609030804020204" pitchFamily="49" charset="0"/>
              </a:rPr>
              <a:t>1.</a:t>
            </a:r>
            <a:r>
              <a:rPr lang="en-US" b="0" dirty="0">
                <a:solidFill>
                  <a:srgbClr val="CCCCCC"/>
                </a:solidFill>
                <a:effectLst/>
                <a:highlight>
                  <a:srgbClr val="1F1F1F"/>
                </a:highlight>
                <a:latin typeface="Menlo" panose="020B0609030804020204" pitchFamily="49" charset="0"/>
              </a:rPr>
              <a:t> Media Lab at MIT on Detecting Fakes - https://</a:t>
            </a:r>
            <a:r>
              <a:rPr lang="en-US" b="0" dirty="0" err="1">
                <a:solidFill>
                  <a:srgbClr val="CCCCCC"/>
                </a:solidFill>
                <a:effectLst/>
                <a:highlight>
                  <a:srgbClr val="1F1F1F"/>
                </a:highlight>
                <a:latin typeface="Menlo" panose="020B0609030804020204" pitchFamily="49" charset="0"/>
              </a:rPr>
              <a:t>www.media.mit.edu</a:t>
            </a:r>
            <a:r>
              <a:rPr lang="en-US" b="0" dirty="0">
                <a:solidFill>
                  <a:srgbClr val="CCCCCC"/>
                </a:solidFill>
                <a:effectLst/>
                <a:highlight>
                  <a:srgbClr val="1F1F1F"/>
                </a:highlight>
                <a:latin typeface="Menlo" panose="020B0609030804020204" pitchFamily="49" charset="0"/>
              </a:rPr>
              <a:t>/projects/detect-fakes/overview/</a:t>
            </a:r>
          </a:p>
          <a:p>
            <a:r>
              <a:rPr lang="en-US" b="0" dirty="0">
                <a:solidFill>
                  <a:srgbClr val="6796E6"/>
                </a:solidFill>
                <a:effectLst/>
                <a:highlight>
                  <a:srgbClr val="1F1F1F"/>
                </a:highlight>
                <a:latin typeface="Menlo" panose="020B0609030804020204" pitchFamily="49" charset="0"/>
              </a:rPr>
              <a:t>2.</a:t>
            </a:r>
            <a:r>
              <a:rPr lang="en-US" b="0" dirty="0">
                <a:solidFill>
                  <a:srgbClr val="CCCCCC"/>
                </a:solidFill>
                <a:effectLst/>
                <a:highlight>
                  <a:srgbClr val="1F1F1F"/>
                </a:highlight>
                <a:latin typeface="Menlo" panose="020B0609030804020204" pitchFamily="49" charset="0"/>
              </a:rPr>
              <a:t> Detect Fakes with Kellogg's online tool - https://</a:t>
            </a:r>
            <a:r>
              <a:rPr lang="en-US" b="0" dirty="0" err="1">
                <a:solidFill>
                  <a:srgbClr val="CCCCCC"/>
                </a:solidFill>
                <a:effectLst/>
                <a:highlight>
                  <a:srgbClr val="1F1F1F"/>
                </a:highlight>
                <a:latin typeface="Menlo" panose="020B0609030804020204" pitchFamily="49" charset="0"/>
              </a:rPr>
              <a:t>detectfakes.kellogg.northwestern.edu</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3.</a:t>
            </a:r>
            <a:r>
              <a:rPr lang="en-US" b="0" dirty="0">
                <a:solidFill>
                  <a:srgbClr val="CCCCCC"/>
                </a:solidFill>
                <a:effectLst/>
                <a:highlight>
                  <a:srgbClr val="1F1F1F"/>
                </a:highlight>
                <a:latin typeface="Menlo" panose="020B0609030804020204" pitchFamily="49" charset="0"/>
              </a:rPr>
              <a:t> CISA Contextualizing Deepfake Threats to Organizations - https://</a:t>
            </a:r>
            <a:r>
              <a:rPr lang="en-US" b="0" dirty="0" err="1">
                <a:solidFill>
                  <a:srgbClr val="CCCCCC"/>
                </a:solidFill>
                <a:effectLst/>
                <a:highlight>
                  <a:srgbClr val="1F1F1F"/>
                </a:highlight>
                <a:latin typeface="Menlo" panose="020B0609030804020204" pitchFamily="49" charset="0"/>
              </a:rPr>
              <a:t>media.defense.gov</a:t>
            </a:r>
            <a:r>
              <a:rPr lang="en-US" b="0" dirty="0">
                <a:solidFill>
                  <a:srgbClr val="CCCCCC"/>
                </a:solidFill>
                <a:effectLst/>
                <a:highlight>
                  <a:srgbClr val="1F1F1F"/>
                </a:highlight>
                <a:latin typeface="Menlo" panose="020B0609030804020204" pitchFamily="49" charset="0"/>
              </a:rPr>
              <a:t>/2023/Sep/12/2003298925/-1/-1/0/CSI-DEEPFAKE-THREATS.PDF</a:t>
            </a:r>
          </a:p>
          <a:p>
            <a:r>
              <a:rPr lang="en-US" b="0" dirty="0">
                <a:solidFill>
                  <a:srgbClr val="6796E6"/>
                </a:solidFill>
                <a:effectLst/>
                <a:highlight>
                  <a:srgbClr val="1F1F1F"/>
                </a:highlight>
                <a:latin typeface="Menlo" panose="020B0609030804020204" pitchFamily="49" charset="0"/>
              </a:rPr>
              <a:t>4.</a:t>
            </a:r>
            <a:r>
              <a:rPr lang="en-US" b="0" dirty="0">
                <a:solidFill>
                  <a:srgbClr val="CCCCCC"/>
                </a:solidFill>
                <a:effectLst/>
                <a:highlight>
                  <a:srgbClr val="1F1F1F"/>
                </a:highlight>
                <a:latin typeface="Menlo" panose="020B0609030804020204" pitchFamily="49" charset="0"/>
              </a:rPr>
              <a:t> DARPA: Deepfake Defense Tech Ready for Commercialization, Transition - https://</a:t>
            </a:r>
            <a:r>
              <a:rPr lang="en-US" b="0" dirty="0" err="1">
                <a:solidFill>
                  <a:srgbClr val="CCCCCC"/>
                </a:solidFill>
                <a:effectLst/>
                <a:highlight>
                  <a:srgbClr val="1F1F1F"/>
                </a:highlight>
                <a:latin typeface="Menlo" panose="020B0609030804020204" pitchFamily="49" charset="0"/>
              </a:rPr>
              <a:t>www.darpa.mil</a:t>
            </a:r>
            <a:r>
              <a:rPr lang="en-US" b="0" dirty="0">
                <a:solidFill>
                  <a:srgbClr val="CCCCCC"/>
                </a:solidFill>
                <a:effectLst/>
                <a:highlight>
                  <a:srgbClr val="1F1F1F"/>
                </a:highlight>
                <a:latin typeface="Menlo" panose="020B0609030804020204" pitchFamily="49" charset="0"/>
              </a:rPr>
              <a:t>/news-events/2024-03-14#:~:text=Through%20the%20Semantic%20Forensics%20</a:t>
            </a:r>
          </a:p>
          <a:p>
            <a:r>
              <a:rPr lang="en-US" b="0" dirty="0">
                <a:solidFill>
                  <a:srgbClr val="6796E6"/>
                </a:solidFill>
                <a:effectLst/>
                <a:highlight>
                  <a:srgbClr val="1F1F1F"/>
                </a:highlight>
                <a:latin typeface="Menlo" panose="020B0609030804020204" pitchFamily="49" charset="0"/>
              </a:rPr>
              <a:t>5.</a:t>
            </a:r>
            <a:r>
              <a:rPr lang="en-US" b="0" dirty="0">
                <a:solidFill>
                  <a:srgbClr val="CCCCCC"/>
                </a:solidFill>
                <a:effectLst/>
                <a:highlight>
                  <a:srgbClr val="1F1F1F"/>
                </a:highlight>
                <a:latin typeface="Menlo" panose="020B0609030804020204" pitchFamily="49" charset="0"/>
              </a:rPr>
              <a:t> </a:t>
            </a:r>
            <a:r>
              <a:rPr lang="en-US" b="0" dirty="0" err="1">
                <a:solidFill>
                  <a:srgbClr val="CCCCCC"/>
                </a:solidFill>
                <a:effectLst/>
                <a:highlight>
                  <a:srgbClr val="1F1F1F"/>
                </a:highlight>
                <a:latin typeface="Menlo" panose="020B0609030804020204" pitchFamily="49" charset="0"/>
              </a:rPr>
              <a:t>Scribbr</a:t>
            </a:r>
            <a:r>
              <a:rPr lang="en-US" b="0" dirty="0">
                <a:solidFill>
                  <a:srgbClr val="CCCCCC"/>
                </a:solidFill>
                <a:effectLst/>
                <a:highlight>
                  <a:srgbClr val="1F1F1F"/>
                </a:highlight>
                <a:latin typeface="Menlo" panose="020B0609030804020204" pitchFamily="49" charset="0"/>
              </a:rPr>
              <a:t> AI Detector - https://</a:t>
            </a:r>
            <a:r>
              <a:rPr lang="en-US" b="0" dirty="0" err="1">
                <a:solidFill>
                  <a:srgbClr val="CCCCCC"/>
                </a:solidFill>
                <a:effectLst/>
                <a:highlight>
                  <a:srgbClr val="1F1F1F"/>
                </a:highlight>
                <a:latin typeface="Menlo" panose="020B0609030804020204" pitchFamily="49" charset="0"/>
              </a:rPr>
              <a:t>www.scribbr.com</a:t>
            </a:r>
            <a:r>
              <a:rPr lang="en-US" b="0" dirty="0">
                <a:solidFill>
                  <a:srgbClr val="CCCCCC"/>
                </a:solidFill>
                <a:effectLst/>
                <a:highlight>
                  <a:srgbClr val="1F1F1F"/>
                </a:highlight>
                <a:latin typeface="Menlo" panose="020B0609030804020204" pitchFamily="49" charset="0"/>
              </a:rPr>
              <a:t>/ai-detector/</a:t>
            </a:r>
          </a:p>
          <a:p>
            <a:r>
              <a:rPr lang="en-US" b="0" dirty="0">
                <a:solidFill>
                  <a:srgbClr val="6796E6"/>
                </a:solidFill>
                <a:effectLst/>
                <a:highlight>
                  <a:srgbClr val="1F1F1F"/>
                </a:highlight>
                <a:latin typeface="Menlo" panose="020B0609030804020204" pitchFamily="49" charset="0"/>
              </a:rPr>
              <a:t>6.</a:t>
            </a:r>
            <a:r>
              <a:rPr lang="en-US" b="0" dirty="0">
                <a:solidFill>
                  <a:srgbClr val="CCCCCC"/>
                </a:solidFill>
                <a:effectLst/>
                <a:highlight>
                  <a:srgbClr val="1F1F1F"/>
                </a:highlight>
                <a:latin typeface="Menlo" panose="020B0609030804020204" pitchFamily="49" charset="0"/>
              </a:rPr>
              <a:t> Real Bird Image Wins AI Contest - https://</a:t>
            </a:r>
            <a:r>
              <a:rPr lang="en-US" b="0" dirty="0" err="1">
                <a:solidFill>
                  <a:srgbClr val="CCCCCC"/>
                </a:solidFill>
                <a:effectLst/>
                <a:highlight>
                  <a:srgbClr val="1F1F1F"/>
                </a:highlight>
                <a:latin typeface="Menlo" panose="020B0609030804020204" pitchFamily="49" charset="0"/>
              </a:rPr>
              <a:t>www.scientificamerican.com</a:t>
            </a:r>
            <a:r>
              <a:rPr lang="en-US" b="0" dirty="0">
                <a:solidFill>
                  <a:srgbClr val="CCCCCC"/>
                </a:solidFill>
                <a:effectLst/>
                <a:highlight>
                  <a:srgbClr val="1F1F1F"/>
                </a:highlight>
                <a:latin typeface="Menlo" panose="020B0609030804020204" pitchFamily="49" charset="0"/>
              </a:rPr>
              <a:t>/article/how-this-real-image-won-an-ai-photo-competition/ (Image3-Real-Bird.webp)</a:t>
            </a:r>
          </a:p>
          <a:p>
            <a:r>
              <a:rPr lang="en-US" b="0" dirty="0">
                <a:solidFill>
                  <a:srgbClr val="6796E6"/>
                </a:solidFill>
                <a:effectLst/>
                <a:highlight>
                  <a:srgbClr val="1F1F1F"/>
                </a:highlight>
                <a:latin typeface="Menlo" panose="020B0609030804020204" pitchFamily="49" charset="0"/>
              </a:rPr>
              <a:t>7.</a:t>
            </a:r>
            <a:r>
              <a:rPr lang="en-US" b="0" dirty="0">
                <a:solidFill>
                  <a:srgbClr val="CCCCCC"/>
                </a:solidFill>
                <a:effectLst/>
                <a:highlight>
                  <a:srgbClr val="1F1F1F"/>
                </a:highlight>
                <a:latin typeface="Menlo" panose="020B0609030804020204" pitchFamily="49" charset="0"/>
              </a:rPr>
              <a:t> Facebook Post with AI-Generated Image of </a:t>
            </a:r>
            <a:r>
              <a:rPr lang="en-US" b="0" dirty="0" err="1">
                <a:solidFill>
                  <a:srgbClr val="CCCCCC"/>
                </a:solidFill>
                <a:effectLst/>
                <a:highlight>
                  <a:srgbClr val="1F1F1F"/>
                </a:highlight>
                <a:latin typeface="Menlo" panose="020B0609030804020204" pitchFamily="49" charset="0"/>
              </a:rPr>
              <a:t>Aligators</a:t>
            </a:r>
            <a:r>
              <a:rPr lang="en-US" b="0" dirty="0">
                <a:solidFill>
                  <a:srgbClr val="CCCCCC"/>
                </a:solidFill>
                <a:effectLst/>
                <a:highlight>
                  <a:srgbClr val="1F1F1F"/>
                </a:highlight>
                <a:latin typeface="Menlo" panose="020B0609030804020204" pitchFamily="49" charset="0"/>
              </a:rPr>
              <a:t> - https://</a:t>
            </a:r>
            <a:r>
              <a:rPr lang="en-US" b="0" dirty="0" err="1">
                <a:solidFill>
                  <a:srgbClr val="CCCCCC"/>
                </a:solidFill>
                <a:effectLst/>
                <a:highlight>
                  <a:srgbClr val="1F1F1F"/>
                </a:highlight>
                <a:latin typeface="Menlo" panose="020B0609030804020204" pitchFamily="49" charset="0"/>
              </a:rPr>
              <a:t>www.facebook.com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story.php?story_fbid</a:t>
            </a:r>
            <a:r>
              <a:rPr lang="en-US" b="0" dirty="0">
                <a:solidFill>
                  <a:srgbClr val="CCCCCC"/>
                </a:solidFill>
                <a:effectLst/>
                <a:highlight>
                  <a:srgbClr val="1F1F1F"/>
                </a:highlight>
                <a:latin typeface="Menlo" panose="020B0609030804020204" pitchFamily="49" charset="0"/>
              </a:rPr>
              <a:t>=10105216423848582&amp;id=199109935&amp;mibextid=</a:t>
            </a:r>
            <a:r>
              <a:rPr lang="en-US" b="0" dirty="0" err="1">
                <a:solidFill>
                  <a:srgbClr val="CCCCCC"/>
                </a:solidFill>
                <a:effectLst/>
                <a:highlight>
                  <a:srgbClr val="1F1F1F"/>
                </a:highlight>
                <a:latin typeface="Menlo" panose="020B0609030804020204" pitchFamily="49" charset="0"/>
              </a:rPr>
              <a:t>NoJtEM&amp;rdid</a:t>
            </a:r>
            <a:r>
              <a:rPr lang="en-US" b="0" dirty="0">
                <a:solidFill>
                  <a:srgbClr val="CCCCCC"/>
                </a:solidFill>
                <a:effectLst/>
                <a:highlight>
                  <a:srgbClr val="1F1F1F"/>
                </a:highlight>
                <a:latin typeface="Menlo" panose="020B0609030804020204" pitchFamily="49" charset="0"/>
              </a:rPr>
              <a:t>=3RMz451RwYXWUi4R (Image1-AI-Aligators.jpeg)</a:t>
            </a:r>
          </a:p>
          <a:p>
            <a:r>
              <a:rPr lang="en-US" b="0" dirty="0">
                <a:solidFill>
                  <a:srgbClr val="6796E6"/>
                </a:solidFill>
                <a:effectLst/>
                <a:highlight>
                  <a:srgbClr val="1F1F1F"/>
                </a:highlight>
                <a:latin typeface="Menlo" panose="020B0609030804020204" pitchFamily="49" charset="0"/>
              </a:rPr>
              <a:t>8.</a:t>
            </a:r>
            <a:r>
              <a:rPr lang="en-US" b="0" dirty="0">
                <a:solidFill>
                  <a:srgbClr val="CCCCCC"/>
                </a:solidFill>
                <a:effectLst/>
                <a:highlight>
                  <a:srgbClr val="1F1F1F"/>
                </a:highlight>
                <a:latin typeface="Menlo" panose="020B0609030804020204" pitchFamily="49" charset="0"/>
              </a:rPr>
              <a:t> Reddit Post Believe it or not this image is AI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ChatGPT</a:t>
            </a:r>
            <a:r>
              <a:rPr lang="en-US" b="0" dirty="0">
                <a:solidFill>
                  <a:srgbClr val="CCCCCC"/>
                </a:solidFill>
                <a:effectLst/>
                <a:highlight>
                  <a:srgbClr val="1F1F1F"/>
                </a:highlight>
                <a:latin typeface="Menlo" panose="020B0609030804020204" pitchFamily="49" charset="0"/>
              </a:rPr>
              <a:t>/comments/1c8u924/</a:t>
            </a:r>
            <a:r>
              <a:rPr lang="en-US" b="0" dirty="0" err="1">
                <a:solidFill>
                  <a:srgbClr val="CCCCCC"/>
                </a:solidFill>
                <a:effectLst/>
                <a:highlight>
                  <a:srgbClr val="1F1F1F"/>
                </a:highlight>
                <a:latin typeface="Menlo" panose="020B0609030804020204" pitchFamily="49" charset="0"/>
              </a:rPr>
              <a:t>believe_it_or_not_this_image_is_ai</a:t>
            </a:r>
            <a:r>
              <a:rPr lang="en-US" b="0" dirty="0">
                <a:solidFill>
                  <a:srgbClr val="CCCCCC"/>
                </a:solidFill>
                <a:effectLst/>
                <a:highlight>
                  <a:srgbClr val="1F1F1F"/>
                </a:highlight>
                <a:latin typeface="Menlo" panose="020B0609030804020204" pitchFamily="49" charset="0"/>
              </a:rPr>
              <a:t>/ (Image2-AI-Car.webp)</a:t>
            </a:r>
          </a:p>
          <a:p>
            <a:r>
              <a:rPr lang="en-US" b="0" dirty="0">
                <a:solidFill>
                  <a:srgbClr val="6796E6"/>
                </a:solidFill>
                <a:effectLst/>
                <a:highlight>
                  <a:srgbClr val="1F1F1F"/>
                </a:highlight>
                <a:latin typeface="Menlo" panose="020B0609030804020204" pitchFamily="49" charset="0"/>
              </a:rPr>
              <a:t>9.</a:t>
            </a:r>
            <a:r>
              <a:rPr lang="en-US" b="0" dirty="0">
                <a:solidFill>
                  <a:srgbClr val="CCCCCC"/>
                </a:solidFill>
                <a:effectLst/>
                <a:highlight>
                  <a:srgbClr val="1F1F1F"/>
                </a:highlight>
                <a:latin typeface="Menlo" panose="020B0609030804020204" pitchFamily="49" charset="0"/>
              </a:rPr>
              <a:t> Journalist's Car - https://</a:t>
            </a:r>
            <a:r>
              <a:rPr lang="en-US" b="0" dirty="0" err="1">
                <a:solidFill>
                  <a:srgbClr val="CCCCCC"/>
                </a:solidFill>
                <a:effectLst/>
                <a:highlight>
                  <a:srgbClr val="1F1F1F"/>
                </a:highlight>
                <a:latin typeface="Menlo" panose="020B0609030804020204" pitchFamily="49" charset="0"/>
              </a:rPr>
              <a:t>cpj.org</a:t>
            </a:r>
            <a:r>
              <a:rPr lang="en-US" b="0" dirty="0">
                <a:solidFill>
                  <a:srgbClr val="CCCCCC"/>
                </a:solidFill>
                <a:effectLst/>
                <a:highlight>
                  <a:srgbClr val="1F1F1F"/>
                </a:highlight>
                <a:latin typeface="Menlo" panose="020B0609030804020204" pitchFamily="49" charset="0"/>
              </a:rPr>
              <a:t>/2023/11/photos-</a:t>
            </a:r>
            <a:r>
              <a:rPr lang="en-US" b="0" dirty="0" err="1">
                <a:solidFill>
                  <a:srgbClr val="CCCCCC"/>
                </a:solidFill>
                <a:effectLst/>
                <a:highlight>
                  <a:srgbClr val="1F1F1F"/>
                </a:highlight>
                <a:latin typeface="Menlo" panose="020B0609030804020204" pitchFamily="49" charset="0"/>
              </a:rPr>
              <a:t>israel</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hamas</a:t>
            </a:r>
            <a:r>
              <a:rPr lang="en-US" b="0" dirty="0">
                <a:solidFill>
                  <a:srgbClr val="CCCCCC"/>
                </a:solidFill>
                <a:effectLst/>
                <a:highlight>
                  <a:srgbClr val="1F1F1F"/>
                </a:highlight>
                <a:latin typeface="Menlo" panose="020B0609030804020204" pitchFamily="49" charset="0"/>
              </a:rPr>
              <a:t>-war-takes-unprecedented-toll-on-journalists/ (Image4-Real-Car.jpg)</a:t>
            </a:r>
          </a:p>
          <a:p>
            <a:r>
              <a:rPr lang="en-US" b="0" dirty="0">
                <a:solidFill>
                  <a:srgbClr val="6796E6"/>
                </a:solidFill>
                <a:effectLst/>
                <a:highlight>
                  <a:srgbClr val="1F1F1F"/>
                </a:highlight>
                <a:latin typeface="Menlo" panose="020B0609030804020204" pitchFamily="49" charset="0"/>
              </a:rPr>
              <a:t>10.</a:t>
            </a:r>
            <a:r>
              <a:rPr lang="en-US" b="0" dirty="0">
                <a:solidFill>
                  <a:srgbClr val="CCCCCC"/>
                </a:solidFill>
                <a:effectLst/>
                <a:highlight>
                  <a:srgbClr val="1F1F1F"/>
                </a:highlight>
                <a:latin typeface="Menlo" panose="020B0609030804020204" pitchFamily="49" charset="0"/>
              </a:rPr>
              <a:t> Image of Man Hunting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/comments/1dkn336/</a:t>
            </a:r>
            <a:r>
              <a:rPr lang="en-US" b="0" dirty="0" err="1">
                <a:solidFill>
                  <a:srgbClr val="CCCCCC"/>
                </a:solidFill>
                <a:effectLst/>
                <a:highlight>
                  <a:srgbClr val="1F1F1F"/>
                </a:highlight>
                <a:latin typeface="Menlo" panose="020B0609030804020204" pitchFamily="49" charset="0"/>
              </a:rPr>
              <a:t>most_realistic_image_ive_prompted</a:t>
            </a:r>
            <a:r>
              <a:rPr lang="en-US" b="0" dirty="0">
                <a:solidFill>
                  <a:srgbClr val="CCCCCC"/>
                </a:solidFill>
                <a:effectLst/>
                <a:highlight>
                  <a:srgbClr val="1F1F1F"/>
                </a:highlight>
                <a:latin typeface="Menlo" panose="020B0609030804020204" pitchFamily="49" charset="0"/>
              </a:rPr>
              <a:t>/ (Image5-Real-Hunting_Bear.webp)</a:t>
            </a:r>
          </a:p>
          <a:p>
            <a:r>
              <a:rPr lang="en-US" b="0" dirty="0">
                <a:solidFill>
                  <a:srgbClr val="6796E6"/>
                </a:solidFill>
                <a:effectLst/>
                <a:highlight>
                  <a:srgbClr val="1F1F1F"/>
                </a:highlight>
                <a:latin typeface="Menlo" panose="020B0609030804020204" pitchFamily="49" charset="0"/>
              </a:rPr>
              <a:t>11.</a:t>
            </a:r>
            <a:r>
              <a:rPr lang="en-US" b="0" dirty="0">
                <a:solidFill>
                  <a:srgbClr val="CCCCCC"/>
                </a:solidFill>
                <a:effectLst/>
                <a:highlight>
                  <a:srgbClr val="1F1F1F"/>
                </a:highlight>
                <a:latin typeface="Menlo" panose="020B0609030804020204" pitchFamily="49" charset="0"/>
              </a:rPr>
              <a:t> How to Spot a Deepfake - https://</a:t>
            </a:r>
            <a:r>
              <a:rPr lang="en-US" b="0" dirty="0" err="1">
                <a:solidFill>
                  <a:srgbClr val="CCCCCC"/>
                </a:solidFill>
                <a:effectLst/>
                <a:highlight>
                  <a:srgbClr val="1F1F1F"/>
                </a:highlight>
                <a:latin typeface="Menlo" panose="020B0609030804020204" pitchFamily="49" charset="0"/>
              </a:rPr>
              <a:t>time.com</a:t>
            </a:r>
            <a:r>
              <a:rPr lang="en-US" b="0" dirty="0">
                <a:solidFill>
                  <a:srgbClr val="CCCCCC"/>
                </a:solidFill>
                <a:effectLst/>
                <a:highlight>
                  <a:srgbClr val="1F1F1F"/>
                </a:highlight>
                <a:latin typeface="Menlo" panose="020B0609030804020204" pitchFamily="49" charset="0"/>
              </a:rPr>
              <a:t>/6266606/how-to-spot-deepfake-pope/ (Image6-AI-Pope.png)</a:t>
            </a:r>
          </a:p>
          <a:p>
            <a:r>
              <a:rPr lang="en-US" b="0" dirty="0">
                <a:solidFill>
                  <a:srgbClr val="6796E6"/>
                </a:solidFill>
                <a:effectLst/>
                <a:highlight>
                  <a:srgbClr val="1F1F1F"/>
                </a:highlight>
                <a:latin typeface="Menlo" panose="020B0609030804020204" pitchFamily="49" charset="0"/>
              </a:rPr>
              <a:t>12.</a:t>
            </a:r>
            <a:r>
              <a:rPr lang="en-US" b="0" dirty="0">
                <a:solidFill>
                  <a:srgbClr val="CCCCCC"/>
                </a:solidFill>
                <a:effectLst/>
                <a:highlight>
                  <a:srgbClr val="1F1F1F"/>
                </a:highlight>
                <a:latin typeface="Menlo" panose="020B0609030804020204" pitchFamily="49" charset="0"/>
              </a:rPr>
              <a:t> X Post about Mob attacking Journalist - https://</a:t>
            </a:r>
            <a:r>
              <a:rPr lang="en-US" b="0" dirty="0" err="1">
                <a:solidFill>
                  <a:srgbClr val="CCCCCC"/>
                </a:solidFill>
                <a:effectLst/>
                <a:highlight>
                  <a:srgbClr val="1F1F1F"/>
                </a:highlight>
                <a:latin typeface="Menlo" panose="020B0609030804020204" pitchFamily="49" charset="0"/>
              </a:rPr>
              <a:t>x.com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AbujomaaGaza</a:t>
            </a:r>
            <a:r>
              <a:rPr lang="en-US" b="0" dirty="0">
                <a:solidFill>
                  <a:srgbClr val="CCCCCC"/>
                </a:solidFill>
                <a:effectLst/>
                <a:highlight>
                  <a:srgbClr val="1F1F1F"/>
                </a:highlight>
                <a:latin typeface="Menlo" panose="020B0609030804020204" pitchFamily="49" charset="0"/>
              </a:rPr>
              <a:t>/status/1798366219546071081 (Image7-Real-Mob_Journalist.jpg)</a:t>
            </a:r>
          </a:p>
          <a:p>
            <a:r>
              <a:rPr lang="en-US" b="0" dirty="0">
                <a:solidFill>
                  <a:srgbClr val="6796E6"/>
                </a:solidFill>
                <a:effectLst/>
                <a:highlight>
                  <a:srgbClr val="1F1F1F"/>
                </a:highlight>
                <a:latin typeface="Menlo" panose="020B0609030804020204" pitchFamily="49" charset="0"/>
              </a:rPr>
              <a:t>13.</a:t>
            </a:r>
            <a:r>
              <a:rPr lang="en-US" b="0" dirty="0">
                <a:solidFill>
                  <a:srgbClr val="CCCCCC"/>
                </a:solidFill>
                <a:effectLst/>
                <a:highlight>
                  <a:srgbClr val="1F1F1F"/>
                </a:highlight>
                <a:latin typeface="Menlo" panose="020B0609030804020204" pitchFamily="49" charset="0"/>
              </a:rPr>
              <a:t> Man Carrying Kids out of Gaza Fact Check - https://</a:t>
            </a:r>
            <a:r>
              <a:rPr lang="en-US" b="0" dirty="0" err="1">
                <a:solidFill>
                  <a:srgbClr val="CCCCCC"/>
                </a:solidFill>
                <a:effectLst/>
                <a:highlight>
                  <a:srgbClr val="1F1F1F"/>
                </a:highlight>
                <a:latin typeface="Menlo" panose="020B0609030804020204" pitchFamily="49" charset="0"/>
              </a:rPr>
              <a:t>factcheck.afp.com</a:t>
            </a:r>
            <a:r>
              <a:rPr lang="en-US" b="0" dirty="0">
                <a:solidFill>
                  <a:srgbClr val="CCCCCC"/>
                </a:solidFill>
                <a:effectLst/>
                <a:highlight>
                  <a:srgbClr val="1F1F1F"/>
                </a:highlight>
                <a:latin typeface="Menlo" panose="020B0609030804020204" pitchFamily="49" charset="0"/>
              </a:rPr>
              <a:t>/doc.afp.com.33ZJ8WU (Image8-AI-Man_Carrying_Kids.jpg) (Image8-AI-Man_Carrying_Kids.jpeg, Image9-AI-FACTHCHECK-Man_Carrying_Kids.jpeg)</a:t>
            </a:r>
          </a:p>
          <a:p>
            <a:r>
              <a:rPr lang="en-US" b="0" dirty="0">
                <a:solidFill>
                  <a:srgbClr val="6796E6"/>
                </a:solidFill>
                <a:effectLst/>
                <a:highlight>
                  <a:srgbClr val="1F1F1F"/>
                </a:highlight>
                <a:latin typeface="Menlo" panose="020B0609030804020204" pitchFamily="49" charset="0"/>
              </a:rPr>
              <a:t>14.</a:t>
            </a:r>
            <a:r>
              <a:rPr lang="en-US" b="0" dirty="0">
                <a:solidFill>
                  <a:srgbClr val="CCCCCC"/>
                </a:solidFill>
                <a:effectLst/>
                <a:highlight>
                  <a:srgbClr val="1F1F1F"/>
                </a:highlight>
                <a:latin typeface="Menlo" panose="020B0609030804020204" pitchFamily="49" charset="0"/>
              </a:rPr>
              <a:t> Reddit community focused on AI Art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15.</a:t>
            </a: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31</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189762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1" dirty="0">
                <a:solidFill>
                  <a:srgbClr val="569CD6"/>
                </a:solidFill>
                <a:effectLst/>
                <a:highlight>
                  <a:srgbClr val="1F1F1F"/>
                </a:highlight>
                <a:latin typeface="Menlo" panose="020B0609030804020204" pitchFamily="49" charset="0"/>
              </a:rPr>
              <a:t>### References</a:t>
            </a:r>
            <a:endParaRPr lang="en-US" b="0" dirty="0">
              <a:solidFill>
                <a:srgbClr val="CCCCCC"/>
              </a:solidFill>
              <a:effectLst/>
              <a:highlight>
                <a:srgbClr val="1F1F1F"/>
              </a:highlight>
              <a:latin typeface="Menlo" panose="020B0609030804020204" pitchFamily="49" charset="0"/>
            </a:endParaRPr>
          </a:p>
          <a:p>
            <a:br>
              <a:rPr lang="en-US" b="0" dirty="0">
                <a:solidFill>
                  <a:srgbClr val="CCCCCC"/>
                </a:solidFill>
                <a:effectLst/>
                <a:highlight>
                  <a:srgbClr val="1F1F1F"/>
                </a:highlight>
                <a:latin typeface="Menlo" panose="020B0609030804020204" pitchFamily="49" charset="0"/>
              </a:rPr>
            </a:br>
            <a:r>
              <a:rPr lang="en-US" b="0" dirty="0">
                <a:solidFill>
                  <a:srgbClr val="6796E6"/>
                </a:solidFill>
                <a:effectLst/>
                <a:highlight>
                  <a:srgbClr val="1F1F1F"/>
                </a:highlight>
                <a:latin typeface="Menlo" panose="020B0609030804020204" pitchFamily="49" charset="0"/>
              </a:rPr>
              <a:t>1.</a:t>
            </a:r>
            <a:r>
              <a:rPr lang="en-US" b="0" dirty="0">
                <a:solidFill>
                  <a:srgbClr val="CCCCCC"/>
                </a:solidFill>
                <a:effectLst/>
                <a:highlight>
                  <a:srgbClr val="1F1F1F"/>
                </a:highlight>
                <a:latin typeface="Menlo" panose="020B0609030804020204" pitchFamily="49" charset="0"/>
              </a:rPr>
              <a:t> Media Lab at MIT on Detecting Fakes - https://</a:t>
            </a:r>
            <a:r>
              <a:rPr lang="en-US" b="0" dirty="0" err="1">
                <a:solidFill>
                  <a:srgbClr val="CCCCCC"/>
                </a:solidFill>
                <a:effectLst/>
                <a:highlight>
                  <a:srgbClr val="1F1F1F"/>
                </a:highlight>
                <a:latin typeface="Menlo" panose="020B0609030804020204" pitchFamily="49" charset="0"/>
              </a:rPr>
              <a:t>www.media.mit.edu</a:t>
            </a:r>
            <a:r>
              <a:rPr lang="en-US" b="0" dirty="0">
                <a:solidFill>
                  <a:srgbClr val="CCCCCC"/>
                </a:solidFill>
                <a:effectLst/>
                <a:highlight>
                  <a:srgbClr val="1F1F1F"/>
                </a:highlight>
                <a:latin typeface="Menlo" panose="020B0609030804020204" pitchFamily="49" charset="0"/>
              </a:rPr>
              <a:t>/projects/detect-fakes/overview/</a:t>
            </a:r>
          </a:p>
          <a:p>
            <a:r>
              <a:rPr lang="en-US" b="0" dirty="0">
                <a:solidFill>
                  <a:srgbClr val="6796E6"/>
                </a:solidFill>
                <a:effectLst/>
                <a:highlight>
                  <a:srgbClr val="1F1F1F"/>
                </a:highlight>
                <a:latin typeface="Menlo" panose="020B0609030804020204" pitchFamily="49" charset="0"/>
              </a:rPr>
              <a:t>2.</a:t>
            </a:r>
            <a:r>
              <a:rPr lang="en-US" b="0" dirty="0">
                <a:solidFill>
                  <a:srgbClr val="CCCCCC"/>
                </a:solidFill>
                <a:effectLst/>
                <a:highlight>
                  <a:srgbClr val="1F1F1F"/>
                </a:highlight>
                <a:latin typeface="Menlo" panose="020B0609030804020204" pitchFamily="49" charset="0"/>
              </a:rPr>
              <a:t> Detect Fakes with Kellogg's online tool - https://</a:t>
            </a:r>
            <a:r>
              <a:rPr lang="en-US" b="0" dirty="0" err="1">
                <a:solidFill>
                  <a:srgbClr val="CCCCCC"/>
                </a:solidFill>
                <a:effectLst/>
                <a:highlight>
                  <a:srgbClr val="1F1F1F"/>
                </a:highlight>
                <a:latin typeface="Menlo" panose="020B0609030804020204" pitchFamily="49" charset="0"/>
              </a:rPr>
              <a:t>detectfakes.kellogg.northwestern.edu</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3.</a:t>
            </a:r>
            <a:r>
              <a:rPr lang="en-US" b="0" dirty="0">
                <a:solidFill>
                  <a:srgbClr val="CCCCCC"/>
                </a:solidFill>
                <a:effectLst/>
                <a:highlight>
                  <a:srgbClr val="1F1F1F"/>
                </a:highlight>
                <a:latin typeface="Menlo" panose="020B0609030804020204" pitchFamily="49" charset="0"/>
              </a:rPr>
              <a:t> CISA Contextualizing Deepfake Threats to Organizations - https://</a:t>
            </a:r>
            <a:r>
              <a:rPr lang="en-US" b="0" dirty="0" err="1">
                <a:solidFill>
                  <a:srgbClr val="CCCCCC"/>
                </a:solidFill>
                <a:effectLst/>
                <a:highlight>
                  <a:srgbClr val="1F1F1F"/>
                </a:highlight>
                <a:latin typeface="Menlo" panose="020B0609030804020204" pitchFamily="49" charset="0"/>
              </a:rPr>
              <a:t>media.defense.gov</a:t>
            </a:r>
            <a:r>
              <a:rPr lang="en-US" b="0" dirty="0">
                <a:solidFill>
                  <a:srgbClr val="CCCCCC"/>
                </a:solidFill>
                <a:effectLst/>
                <a:highlight>
                  <a:srgbClr val="1F1F1F"/>
                </a:highlight>
                <a:latin typeface="Menlo" panose="020B0609030804020204" pitchFamily="49" charset="0"/>
              </a:rPr>
              <a:t>/2023/Sep/12/2003298925/-1/-1/0/CSI-DEEPFAKE-THREATS.PDF</a:t>
            </a:r>
          </a:p>
          <a:p>
            <a:r>
              <a:rPr lang="en-US" b="0" dirty="0">
                <a:solidFill>
                  <a:srgbClr val="6796E6"/>
                </a:solidFill>
                <a:effectLst/>
                <a:highlight>
                  <a:srgbClr val="1F1F1F"/>
                </a:highlight>
                <a:latin typeface="Menlo" panose="020B0609030804020204" pitchFamily="49" charset="0"/>
              </a:rPr>
              <a:t>4.</a:t>
            </a:r>
            <a:r>
              <a:rPr lang="en-US" b="0" dirty="0">
                <a:solidFill>
                  <a:srgbClr val="CCCCCC"/>
                </a:solidFill>
                <a:effectLst/>
                <a:highlight>
                  <a:srgbClr val="1F1F1F"/>
                </a:highlight>
                <a:latin typeface="Menlo" panose="020B0609030804020204" pitchFamily="49" charset="0"/>
              </a:rPr>
              <a:t> DARPA: Deepfake Defense Tech Ready for Commercialization, Transition - https://</a:t>
            </a:r>
            <a:r>
              <a:rPr lang="en-US" b="0" dirty="0" err="1">
                <a:solidFill>
                  <a:srgbClr val="CCCCCC"/>
                </a:solidFill>
                <a:effectLst/>
                <a:highlight>
                  <a:srgbClr val="1F1F1F"/>
                </a:highlight>
                <a:latin typeface="Menlo" panose="020B0609030804020204" pitchFamily="49" charset="0"/>
              </a:rPr>
              <a:t>www.darpa.mil</a:t>
            </a:r>
            <a:r>
              <a:rPr lang="en-US" b="0" dirty="0">
                <a:solidFill>
                  <a:srgbClr val="CCCCCC"/>
                </a:solidFill>
                <a:effectLst/>
                <a:highlight>
                  <a:srgbClr val="1F1F1F"/>
                </a:highlight>
                <a:latin typeface="Menlo" panose="020B0609030804020204" pitchFamily="49" charset="0"/>
              </a:rPr>
              <a:t>/news-events/2024-03-14#:~:text=Through%20the%20Semantic%20Forensics%20</a:t>
            </a:r>
          </a:p>
          <a:p>
            <a:r>
              <a:rPr lang="en-US" b="0" dirty="0">
                <a:solidFill>
                  <a:srgbClr val="6796E6"/>
                </a:solidFill>
                <a:effectLst/>
                <a:highlight>
                  <a:srgbClr val="1F1F1F"/>
                </a:highlight>
                <a:latin typeface="Menlo" panose="020B0609030804020204" pitchFamily="49" charset="0"/>
              </a:rPr>
              <a:t>5.</a:t>
            </a:r>
            <a:r>
              <a:rPr lang="en-US" b="0" dirty="0">
                <a:solidFill>
                  <a:srgbClr val="CCCCCC"/>
                </a:solidFill>
                <a:effectLst/>
                <a:highlight>
                  <a:srgbClr val="1F1F1F"/>
                </a:highlight>
                <a:latin typeface="Menlo" panose="020B0609030804020204" pitchFamily="49" charset="0"/>
              </a:rPr>
              <a:t> </a:t>
            </a:r>
            <a:r>
              <a:rPr lang="en-US" b="0" dirty="0" err="1">
                <a:solidFill>
                  <a:srgbClr val="CCCCCC"/>
                </a:solidFill>
                <a:effectLst/>
                <a:highlight>
                  <a:srgbClr val="1F1F1F"/>
                </a:highlight>
                <a:latin typeface="Menlo" panose="020B0609030804020204" pitchFamily="49" charset="0"/>
              </a:rPr>
              <a:t>Scribbr</a:t>
            </a:r>
            <a:r>
              <a:rPr lang="en-US" b="0" dirty="0">
                <a:solidFill>
                  <a:srgbClr val="CCCCCC"/>
                </a:solidFill>
                <a:effectLst/>
                <a:highlight>
                  <a:srgbClr val="1F1F1F"/>
                </a:highlight>
                <a:latin typeface="Menlo" panose="020B0609030804020204" pitchFamily="49" charset="0"/>
              </a:rPr>
              <a:t> AI Detector - https://</a:t>
            </a:r>
            <a:r>
              <a:rPr lang="en-US" b="0" dirty="0" err="1">
                <a:solidFill>
                  <a:srgbClr val="CCCCCC"/>
                </a:solidFill>
                <a:effectLst/>
                <a:highlight>
                  <a:srgbClr val="1F1F1F"/>
                </a:highlight>
                <a:latin typeface="Menlo" panose="020B0609030804020204" pitchFamily="49" charset="0"/>
              </a:rPr>
              <a:t>www.scribbr.com</a:t>
            </a:r>
            <a:r>
              <a:rPr lang="en-US" b="0" dirty="0">
                <a:solidFill>
                  <a:srgbClr val="CCCCCC"/>
                </a:solidFill>
                <a:effectLst/>
                <a:highlight>
                  <a:srgbClr val="1F1F1F"/>
                </a:highlight>
                <a:latin typeface="Menlo" panose="020B0609030804020204" pitchFamily="49" charset="0"/>
              </a:rPr>
              <a:t>/ai-detector/</a:t>
            </a:r>
          </a:p>
          <a:p>
            <a:r>
              <a:rPr lang="en-US" b="0" dirty="0">
                <a:solidFill>
                  <a:srgbClr val="6796E6"/>
                </a:solidFill>
                <a:effectLst/>
                <a:highlight>
                  <a:srgbClr val="1F1F1F"/>
                </a:highlight>
                <a:latin typeface="Menlo" panose="020B0609030804020204" pitchFamily="49" charset="0"/>
              </a:rPr>
              <a:t>6.</a:t>
            </a:r>
            <a:r>
              <a:rPr lang="en-US" b="0" dirty="0">
                <a:solidFill>
                  <a:srgbClr val="CCCCCC"/>
                </a:solidFill>
                <a:effectLst/>
                <a:highlight>
                  <a:srgbClr val="1F1F1F"/>
                </a:highlight>
                <a:latin typeface="Menlo" panose="020B0609030804020204" pitchFamily="49" charset="0"/>
              </a:rPr>
              <a:t> Real Bird Image Wins AI Contest - https://</a:t>
            </a:r>
            <a:r>
              <a:rPr lang="en-US" b="0" dirty="0" err="1">
                <a:solidFill>
                  <a:srgbClr val="CCCCCC"/>
                </a:solidFill>
                <a:effectLst/>
                <a:highlight>
                  <a:srgbClr val="1F1F1F"/>
                </a:highlight>
                <a:latin typeface="Menlo" panose="020B0609030804020204" pitchFamily="49" charset="0"/>
              </a:rPr>
              <a:t>www.scientificamerican.com</a:t>
            </a:r>
            <a:r>
              <a:rPr lang="en-US" b="0" dirty="0">
                <a:solidFill>
                  <a:srgbClr val="CCCCCC"/>
                </a:solidFill>
                <a:effectLst/>
                <a:highlight>
                  <a:srgbClr val="1F1F1F"/>
                </a:highlight>
                <a:latin typeface="Menlo" panose="020B0609030804020204" pitchFamily="49" charset="0"/>
              </a:rPr>
              <a:t>/article/how-this-real-image-won-an-ai-photo-competition/ (Image3-Real-Bird.webp)</a:t>
            </a:r>
          </a:p>
          <a:p>
            <a:r>
              <a:rPr lang="en-US" b="0" dirty="0">
                <a:solidFill>
                  <a:srgbClr val="6796E6"/>
                </a:solidFill>
                <a:effectLst/>
                <a:highlight>
                  <a:srgbClr val="1F1F1F"/>
                </a:highlight>
                <a:latin typeface="Menlo" panose="020B0609030804020204" pitchFamily="49" charset="0"/>
              </a:rPr>
              <a:t>7.</a:t>
            </a:r>
            <a:r>
              <a:rPr lang="en-US" b="0" dirty="0">
                <a:solidFill>
                  <a:srgbClr val="CCCCCC"/>
                </a:solidFill>
                <a:effectLst/>
                <a:highlight>
                  <a:srgbClr val="1F1F1F"/>
                </a:highlight>
                <a:latin typeface="Menlo" panose="020B0609030804020204" pitchFamily="49" charset="0"/>
              </a:rPr>
              <a:t> Facebook Post with AI-Generated Image of </a:t>
            </a:r>
            <a:r>
              <a:rPr lang="en-US" b="0" dirty="0" err="1">
                <a:solidFill>
                  <a:srgbClr val="CCCCCC"/>
                </a:solidFill>
                <a:effectLst/>
                <a:highlight>
                  <a:srgbClr val="1F1F1F"/>
                </a:highlight>
                <a:latin typeface="Menlo" panose="020B0609030804020204" pitchFamily="49" charset="0"/>
              </a:rPr>
              <a:t>Aligators</a:t>
            </a:r>
            <a:r>
              <a:rPr lang="en-US" b="0" dirty="0">
                <a:solidFill>
                  <a:srgbClr val="CCCCCC"/>
                </a:solidFill>
                <a:effectLst/>
                <a:highlight>
                  <a:srgbClr val="1F1F1F"/>
                </a:highlight>
                <a:latin typeface="Menlo" panose="020B0609030804020204" pitchFamily="49" charset="0"/>
              </a:rPr>
              <a:t> - https://</a:t>
            </a:r>
            <a:r>
              <a:rPr lang="en-US" b="0" dirty="0" err="1">
                <a:solidFill>
                  <a:srgbClr val="CCCCCC"/>
                </a:solidFill>
                <a:effectLst/>
                <a:highlight>
                  <a:srgbClr val="1F1F1F"/>
                </a:highlight>
                <a:latin typeface="Menlo" panose="020B0609030804020204" pitchFamily="49" charset="0"/>
              </a:rPr>
              <a:t>www.facebook.com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story.php?story_fbid</a:t>
            </a:r>
            <a:r>
              <a:rPr lang="en-US" b="0" dirty="0">
                <a:solidFill>
                  <a:srgbClr val="CCCCCC"/>
                </a:solidFill>
                <a:effectLst/>
                <a:highlight>
                  <a:srgbClr val="1F1F1F"/>
                </a:highlight>
                <a:latin typeface="Menlo" panose="020B0609030804020204" pitchFamily="49" charset="0"/>
              </a:rPr>
              <a:t>=10105216423848582&amp;id=199109935&amp;mibextid=</a:t>
            </a:r>
            <a:r>
              <a:rPr lang="en-US" b="0" dirty="0" err="1">
                <a:solidFill>
                  <a:srgbClr val="CCCCCC"/>
                </a:solidFill>
                <a:effectLst/>
                <a:highlight>
                  <a:srgbClr val="1F1F1F"/>
                </a:highlight>
                <a:latin typeface="Menlo" panose="020B0609030804020204" pitchFamily="49" charset="0"/>
              </a:rPr>
              <a:t>NoJtEM&amp;rdid</a:t>
            </a:r>
            <a:r>
              <a:rPr lang="en-US" b="0" dirty="0">
                <a:solidFill>
                  <a:srgbClr val="CCCCCC"/>
                </a:solidFill>
                <a:effectLst/>
                <a:highlight>
                  <a:srgbClr val="1F1F1F"/>
                </a:highlight>
                <a:latin typeface="Menlo" panose="020B0609030804020204" pitchFamily="49" charset="0"/>
              </a:rPr>
              <a:t>=3RMz451RwYXWUi4R (Image1-AI-Aligators.jpeg)</a:t>
            </a:r>
          </a:p>
          <a:p>
            <a:r>
              <a:rPr lang="en-US" b="0" dirty="0">
                <a:solidFill>
                  <a:srgbClr val="6796E6"/>
                </a:solidFill>
                <a:effectLst/>
                <a:highlight>
                  <a:srgbClr val="1F1F1F"/>
                </a:highlight>
                <a:latin typeface="Menlo" panose="020B0609030804020204" pitchFamily="49" charset="0"/>
              </a:rPr>
              <a:t>8.</a:t>
            </a:r>
            <a:r>
              <a:rPr lang="en-US" b="0" dirty="0">
                <a:solidFill>
                  <a:srgbClr val="CCCCCC"/>
                </a:solidFill>
                <a:effectLst/>
                <a:highlight>
                  <a:srgbClr val="1F1F1F"/>
                </a:highlight>
                <a:latin typeface="Menlo" panose="020B0609030804020204" pitchFamily="49" charset="0"/>
              </a:rPr>
              <a:t> Reddit Post Believe it or not this image is AI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ChatGPT</a:t>
            </a:r>
            <a:r>
              <a:rPr lang="en-US" b="0" dirty="0">
                <a:solidFill>
                  <a:srgbClr val="CCCCCC"/>
                </a:solidFill>
                <a:effectLst/>
                <a:highlight>
                  <a:srgbClr val="1F1F1F"/>
                </a:highlight>
                <a:latin typeface="Menlo" panose="020B0609030804020204" pitchFamily="49" charset="0"/>
              </a:rPr>
              <a:t>/comments/1c8u924/</a:t>
            </a:r>
            <a:r>
              <a:rPr lang="en-US" b="0" dirty="0" err="1">
                <a:solidFill>
                  <a:srgbClr val="CCCCCC"/>
                </a:solidFill>
                <a:effectLst/>
                <a:highlight>
                  <a:srgbClr val="1F1F1F"/>
                </a:highlight>
                <a:latin typeface="Menlo" panose="020B0609030804020204" pitchFamily="49" charset="0"/>
              </a:rPr>
              <a:t>believe_it_or_not_this_image_is_ai</a:t>
            </a:r>
            <a:r>
              <a:rPr lang="en-US" b="0" dirty="0">
                <a:solidFill>
                  <a:srgbClr val="CCCCCC"/>
                </a:solidFill>
                <a:effectLst/>
                <a:highlight>
                  <a:srgbClr val="1F1F1F"/>
                </a:highlight>
                <a:latin typeface="Menlo" panose="020B0609030804020204" pitchFamily="49" charset="0"/>
              </a:rPr>
              <a:t>/ (Image2-AI-Car.webp)</a:t>
            </a:r>
          </a:p>
          <a:p>
            <a:r>
              <a:rPr lang="en-US" b="0" dirty="0">
                <a:solidFill>
                  <a:srgbClr val="6796E6"/>
                </a:solidFill>
                <a:effectLst/>
                <a:highlight>
                  <a:srgbClr val="1F1F1F"/>
                </a:highlight>
                <a:latin typeface="Menlo" panose="020B0609030804020204" pitchFamily="49" charset="0"/>
              </a:rPr>
              <a:t>9.</a:t>
            </a:r>
            <a:r>
              <a:rPr lang="en-US" b="0" dirty="0">
                <a:solidFill>
                  <a:srgbClr val="CCCCCC"/>
                </a:solidFill>
                <a:effectLst/>
                <a:highlight>
                  <a:srgbClr val="1F1F1F"/>
                </a:highlight>
                <a:latin typeface="Menlo" panose="020B0609030804020204" pitchFamily="49" charset="0"/>
              </a:rPr>
              <a:t> Journalist's Car - https://</a:t>
            </a:r>
            <a:r>
              <a:rPr lang="en-US" b="0" dirty="0" err="1">
                <a:solidFill>
                  <a:srgbClr val="CCCCCC"/>
                </a:solidFill>
                <a:effectLst/>
                <a:highlight>
                  <a:srgbClr val="1F1F1F"/>
                </a:highlight>
                <a:latin typeface="Menlo" panose="020B0609030804020204" pitchFamily="49" charset="0"/>
              </a:rPr>
              <a:t>cpj.org</a:t>
            </a:r>
            <a:r>
              <a:rPr lang="en-US" b="0" dirty="0">
                <a:solidFill>
                  <a:srgbClr val="CCCCCC"/>
                </a:solidFill>
                <a:effectLst/>
                <a:highlight>
                  <a:srgbClr val="1F1F1F"/>
                </a:highlight>
                <a:latin typeface="Menlo" panose="020B0609030804020204" pitchFamily="49" charset="0"/>
              </a:rPr>
              <a:t>/2023/11/photos-</a:t>
            </a:r>
            <a:r>
              <a:rPr lang="en-US" b="0" dirty="0" err="1">
                <a:solidFill>
                  <a:srgbClr val="CCCCCC"/>
                </a:solidFill>
                <a:effectLst/>
                <a:highlight>
                  <a:srgbClr val="1F1F1F"/>
                </a:highlight>
                <a:latin typeface="Menlo" panose="020B0609030804020204" pitchFamily="49" charset="0"/>
              </a:rPr>
              <a:t>israel</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hamas</a:t>
            </a:r>
            <a:r>
              <a:rPr lang="en-US" b="0" dirty="0">
                <a:solidFill>
                  <a:srgbClr val="CCCCCC"/>
                </a:solidFill>
                <a:effectLst/>
                <a:highlight>
                  <a:srgbClr val="1F1F1F"/>
                </a:highlight>
                <a:latin typeface="Menlo" panose="020B0609030804020204" pitchFamily="49" charset="0"/>
              </a:rPr>
              <a:t>-war-takes-unprecedented-toll-on-journalists/ (Image4-Real-Car.jpg)</a:t>
            </a:r>
          </a:p>
          <a:p>
            <a:r>
              <a:rPr lang="en-US" b="0" dirty="0">
                <a:solidFill>
                  <a:srgbClr val="6796E6"/>
                </a:solidFill>
                <a:effectLst/>
                <a:highlight>
                  <a:srgbClr val="1F1F1F"/>
                </a:highlight>
                <a:latin typeface="Menlo" panose="020B0609030804020204" pitchFamily="49" charset="0"/>
              </a:rPr>
              <a:t>10.</a:t>
            </a:r>
            <a:r>
              <a:rPr lang="en-US" b="0" dirty="0">
                <a:solidFill>
                  <a:srgbClr val="CCCCCC"/>
                </a:solidFill>
                <a:effectLst/>
                <a:highlight>
                  <a:srgbClr val="1F1F1F"/>
                </a:highlight>
                <a:latin typeface="Menlo" panose="020B0609030804020204" pitchFamily="49" charset="0"/>
              </a:rPr>
              <a:t> Image of Man Hunting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/comments/1dkn336/</a:t>
            </a:r>
            <a:r>
              <a:rPr lang="en-US" b="0" dirty="0" err="1">
                <a:solidFill>
                  <a:srgbClr val="CCCCCC"/>
                </a:solidFill>
                <a:effectLst/>
                <a:highlight>
                  <a:srgbClr val="1F1F1F"/>
                </a:highlight>
                <a:latin typeface="Menlo" panose="020B0609030804020204" pitchFamily="49" charset="0"/>
              </a:rPr>
              <a:t>most_realistic_image_ive_prompted</a:t>
            </a:r>
            <a:r>
              <a:rPr lang="en-US" b="0" dirty="0">
                <a:solidFill>
                  <a:srgbClr val="CCCCCC"/>
                </a:solidFill>
                <a:effectLst/>
                <a:highlight>
                  <a:srgbClr val="1F1F1F"/>
                </a:highlight>
                <a:latin typeface="Menlo" panose="020B0609030804020204" pitchFamily="49" charset="0"/>
              </a:rPr>
              <a:t>/ (Image5-Real-Hunting_Bear.webp)</a:t>
            </a:r>
          </a:p>
          <a:p>
            <a:r>
              <a:rPr lang="en-US" b="0" dirty="0">
                <a:solidFill>
                  <a:srgbClr val="6796E6"/>
                </a:solidFill>
                <a:effectLst/>
                <a:highlight>
                  <a:srgbClr val="1F1F1F"/>
                </a:highlight>
                <a:latin typeface="Menlo" panose="020B0609030804020204" pitchFamily="49" charset="0"/>
              </a:rPr>
              <a:t>11.</a:t>
            </a:r>
            <a:r>
              <a:rPr lang="en-US" b="0" dirty="0">
                <a:solidFill>
                  <a:srgbClr val="CCCCCC"/>
                </a:solidFill>
                <a:effectLst/>
                <a:highlight>
                  <a:srgbClr val="1F1F1F"/>
                </a:highlight>
                <a:latin typeface="Menlo" panose="020B0609030804020204" pitchFamily="49" charset="0"/>
              </a:rPr>
              <a:t> How to Spot a Deepfake - https://</a:t>
            </a:r>
            <a:r>
              <a:rPr lang="en-US" b="0" dirty="0" err="1">
                <a:solidFill>
                  <a:srgbClr val="CCCCCC"/>
                </a:solidFill>
                <a:effectLst/>
                <a:highlight>
                  <a:srgbClr val="1F1F1F"/>
                </a:highlight>
                <a:latin typeface="Menlo" panose="020B0609030804020204" pitchFamily="49" charset="0"/>
              </a:rPr>
              <a:t>time.com</a:t>
            </a:r>
            <a:r>
              <a:rPr lang="en-US" b="0" dirty="0">
                <a:solidFill>
                  <a:srgbClr val="CCCCCC"/>
                </a:solidFill>
                <a:effectLst/>
                <a:highlight>
                  <a:srgbClr val="1F1F1F"/>
                </a:highlight>
                <a:latin typeface="Menlo" panose="020B0609030804020204" pitchFamily="49" charset="0"/>
              </a:rPr>
              <a:t>/6266606/how-to-spot-deepfake-pope/ (Image6-AI-Pope.png)</a:t>
            </a:r>
          </a:p>
          <a:p>
            <a:r>
              <a:rPr lang="en-US" b="0" dirty="0">
                <a:solidFill>
                  <a:srgbClr val="6796E6"/>
                </a:solidFill>
                <a:effectLst/>
                <a:highlight>
                  <a:srgbClr val="1F1F1F"/>
                </a:highlight>
                <a:latin typeface="Menlo" panose="020B0609030804020204" pitchFamily="49" charset="0"/>
              </a:rPr>
              <a:t>12.</a:t>
            </a:r>
            <a:r>
              <a:rPr lang="en-US" b="0" dirty="0">
                <a:solidFill>
                  <a:srgbClr val="CCCCCC"/>
                </a:solidFill>
                <a:effectLst/>
                <a:highlight>
                  <a:srgbClr val="1F1F1F"/>
                </a:highlight>
                <a:latin typeface="Menlo" panose="020B0609030804020204" pitchFamily="49" charset="0"/>
              </a:rPr>
              <a:t> X Post about Mob attacking Journalist - https://</a:t>
            </a:r>
            <a:r>
              <a:rPr lang="en-US" b="0" dirty="0" err="1">
                <a:solidFill>
                  <a:srgbClr val="CCCCCC"/>
                </a:solidFill>
                <a:effectLst/>
                <a:highlight>
                  <a:srgbClr val="1F1F1F"/>
                </a:highlight>
                <a:latin typeface="Menlo" panose="020B0609030804020204" pitchFamily="49" charset="0"/>
              </a:rPr>
              <a:t>x.com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AbujomaaGaza</a:t>
            </a:r>
            <a:r>
              <a:rPr lang="en-US" b="0" dirty="0">
                <a:solidFill>
                  <a:srgbClr val="CCCCCC"/>
                </a:solidFill>
                <a:effectLst/>
                <a:highlight>
                  <a:srgbClr val="1F1F1F"/>
                </a:highlight>
                <a:latin typeface="Menlo" panose="020B0609030804020204" pitchFamily="49" charset="0"/>
              </a:rPr>
              <a:t>/status/1798366219546071081 (Image7-Real-Mob_Journalist.jpg)</a:t>
            </a:r>
          </a:p>
          <a:p>
            <a:r>
              <a:rPr lang="en-US" b="0" dirty="0">
                <a:solidFill>
                  <a:srgbClr val="6796E6"/>
                </a:solidFill>
                <a:effectLst/>
                <a:highlight>
                  <a:srgbClr val="1F1F1F"/>
                </a:highlight>
                <a:latin typeface="Menlo" panose="020B0609030804020204" pitchFamily="49" charset="0"/>
              </a:rPr>
              <a:t>13.</a:t>
            </a:r>
            <a:r>
              <a:rPr lang="en-US" b="0" dirty="0">
                <a:solidFill>
                  <a:srgbClr val="CCCCCC"/>
                </a:solidFill>
                <a:effectLst/>
                <a:highlight>
                  <a:srgbClr val="1F1F1F"/>
                </a:highlight>
                <a:latin typeface="Menlo" panose="020B0609030804020204" pitchFamily="49" charset="0"/>
              </a:rPr>
              <a:t> Man Carrying Kids out of Gaza Fact Check - https://</a:t>
            </a:r>
            <a:r>
              <a:rPr lang="en-US" b="0" dirty="0" err="1">
                <a:solidFill>
                  <a:srgbClr val="CCCCCC"/>
                </a:solidFill>
                <a:effectLst/>
                <a:highlight>
                  <a:srgbClr val="1F1F1F"/>
                </a:highlight>
                <a:latin typeface="Menlo" panose="020B0609030804020204" pitchFamily="49" charset="0"/>
              </a:rPr>
              <a:t>factcheck.afp.com</a:t>
            </a:r>
            <a:r>
              <a:rPr lang="en-US" b="0" dirty="0">
                <a:solidFill>
                  <a:srgbClr val="CCCCCC"/>
                </a:solidFill>
                <a:effectLst/>
                <a:highlight>
                  <a:srgbClr val="1F1F1F"/>
                </a:highlight>
                <a:latin typeface="Menlo" panose="020B0609030804020204" pitchFamily="49" charset="0"/>
              </a:rPr>
              <a:t>/doc.afp.com.33ZJ8WU (Image8-AI-Man_Carrying_Kids.jpg) (Image8-AI-Man_Carrying_Kids.jpeg, Image9-AI-FACTHCHECK-Man_Carrying_Kids.jpeg)</a:t>
            </a:r>
          </a:p>
          <a:p>
            <a:r>
              <a:rPr lang="en-US" b="0" dirty="0">
                <a:solidFill>
                  <a:srgbClr val="6796E6"/>
                </a:solidFill>
                <a:effectLst/>
                <a:highlight>
                  <a:srgbClr val="1F1F1F"/>
                </a:highlight>
                <a:latin typeface="Menlo" panose="020B0609030804020204" pitchFamily="49" charset="0"/>
              </a:rPr>
              <a:t>14.</a:t>
            </a:r>
            <a:r>
              <a:rPr lang="en-US" b="0" dirty="0">
                <a:solidFill>
                  <a:srgbClr val="CCCCCC"/>
                </a:solidFill>
                <a:effectLst/>
                <a:highlight>
                  <a:srgbClr val="1F1F1F"/>
                </a:highlight>
                <a:latin typeface="Menlo" panose="020B0609030804020204" pitchFamily="49" charset="0"/>
              </a:rPr>
              <a:t> Reddit community focused on AI Art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15.</a:t>
            </a: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a:p>
            <a:r>
              <a:rPr lang="en-US" b="0" dirty="0">
                <a:solidFill>
                  <a:srgbClr val="CCCCCC"/>
                </a:solidFill>
                <a:effectLst/>
                <a:highlight>
                  <a:srgbClr val="1F1F1F"/>
                </a:highlight>
                <a:latin typeface="Menlo" panose="020B0609030804020204" pitchFamily="49" charset="0"/>
              </a:rPr>
              <a:t>16. EU Report on Deep Fakes - </a:t>
            </a:r>
            <a:r>
              <a:rPr lang="en-US" dirty="0"/>
              <a:t>https://</a:t>
            </a:r>
            <a:r>
              <a:rPr lang="en-US" dirty="0" err="1"/>
              <a:t>www.europarl.europa.eu</a:t>
            </a:r>
            <a:r>
              <a:rPr lang="en-US" dirty="0"/>
              <a:t>/</a:t>
            </a:r>
            <a:r>
              <a:rPr lang="en-US" dirty="0" err="1"/>
              <a:t>RegData</a:t>
            </a:r>
            <a:r>
              <a:rPr lang="en-US"/>
              <a:t>/etudes/STUD/2021/690039/EPRS_STU(2021)690039_EN.pdf</a:t>
            </a:r>
            <a:endParaRPr lang="en-US" b="0" dirty="0">
              <a:solidFill>
                <a:srgbClr val="CCCCCC"/>
              </a:solidFill>
              <a:effectLst/>
              <a:highlight>
                <a:srgbClr val="1F1F1F"/>
              </a:highlight>
              <a:latin typeface="Menlo" panose="020B0609030804020204" pitchFamily="49" charset="0"/>
            </a:endParaRPr>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32</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3136042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0" dirty="0">
                <a:solidFill>
                  <a:srgbClr val="CCCCCC"/>
                </a:solidFill>
                <a:effectLst/>
                <a:highlight>
                  <a:srgbClr val="1F1F1F"/>
                </a:highlight>
                <a:latin typeface="Menlo" panose="020B0609030804020204" pitchFamily="49" charset="0"/>
              </a:rPr>
              <a:t>"AI Generated Content is becoming increasingly sophisticated and harder to detect. There will be many situations where it is not possible to determine if content is AI-generated or not. More advanced technical tools and techniques are required to detect AI-generated content."</a:t>
            </a:r>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a:p>
          <a:p>
            <a:endParaRPr lang="en-US"/>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5</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91046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1. https://</a:t>
            </a:r>
            <a:r>
              <a:rPr lang="en-US" dirty="0" err="1"/>
              <a:t>www.europarl.europa.eu</a:t>
            </a:r>
            <a:r>
              <a:rPr lang="en-US" dirty="0"/>
              <a:t>/</a:t>
            </a:r>
            <a:r>
              <a:rPr lang="en-US" dirty="0" err="1"/>
              <a:t>RegData</a:t>
            </a:r>
            <a:r>
              <a:rPr lang="en-US" dirty="0"/>
              <a:t>/etudes/STUD/2021/690039/EPRS_STU(2021)690039_EN.pdf</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6</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380928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13</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365681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14</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7754668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15</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390537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16</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4820811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17</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960203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scene, consider the bear sneaking up on him (bears can be noisy) </a:t>
            </a:r>
            <a:br>
              <a:rPr lang="en-US" dirty="0"/>
            </a:br>
            <a:r>
              <a:rPr lang="en-US" dirty="0"/>
              <a:t>See the extra drawstring on the hoody</a:t>
            </a:r>
            <a:br>
              <a:rPr lang="en-US" dirty="0"/>
            </a:br>
            <a:r>
              <a:rPr lang="en-US" dirty="0"/>
              <a:t>See the texture of the Visibility vest which is very different than outdoor gear</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20</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874553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B4A99-850F-3A20-43EC-FA6EB2506440}"/>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A1A2D930-B7C5-A459-F8FC-2A3A55E8FB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7E55050-AD60-01CD-B614-4B4EE25D03F2}"/>
              </a:ext>
            </a:extLst>
          </p:cNvPr>
          <p:cNvSpPr>
            <a:spLocks noGrp="1"/>
          </p:cNvSpPr>
          <p:nvPr>
            <p:ph type="dt" sz="half" idx="10"/>
          </p:nvPr>
        </p:nvSpPr>
        <p:spPr/>
        <p:txBody>
          <a:bodyPr/>
          <a:lstStyle/>
          <a:p>
            <a:fld id="{19E3F066-8095-7A47-8BBF-FB45577C0028}" type="datetimeFigureOut">
              <a:rPr lang="en-US" smtClean="0"/>
              <a:t>6/23/24</a:t>
            </a:fld>
            <a:endParaRPr lang="en-US"/>
          </a:p>
        </p:txBody>
      </p:sp>
      <p:sp>
        <p:nvSpPr>
          <p:cNvPr id="5" name="Footer Placeholder 4">
            <a:extLst>
              <a:ext uri="{FF2B5EF4-FFF2-40B4-BE49-F238E27FC236}">
                <a16:creationId xmlns:a16="http://schemas.microsoft.com/office/drawing/2014/main" id="{DD4066A1-BF3F-43B2-64DE-8882244B8D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ECA07F-98E7-0616-2397-F72FBD9CCB88}"/>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380098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49AFB-B2DB-B16B-35D6-9777835B5C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CE46D4-B225-5F7C-2530-B0DCB5D80D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02573A-8BE6-396B-80C2-B925AA34F70B}"/>
              </a:ext>
            </a:extLst>
          </p:cNvPr>
          <p:cNvSpPr>
            <a:spLocks noGrp="1"/>
          </p:cNvSpPr>
          <p:nvPr>
            <p:ph type="dt" sz="half" idx="10"/>
          </p:nvPr>
        </p:nvSpPr>
        <p:spPr/>
        <p:txBody>
          <a:bodyPr/>
          <a:lstStyle/>
          <a:p>
            <a:fld id="{19E3F066-8095-7A47-8BBF-FB45577C0028}" type="datetimeFigureOut">
              <a:rPr lang="en-US" smtClean="0"/>
              <a:t>6/23/24</a:t>
            </a:fld>
            <a:endParaRPr lang="en-US"/>
          </a:p>
        </p:txBody>
      </p:sp>
      <p:sp>
        <p:nvSpPr>
          <p:cNvPr id="5" name="Footer Placeholder 4">
            <a:extLst>
              <a:ext uri="{FF2B5EF4-FFF2-40B4-BE49-F238E27FC236}">
                <a16:creationId xmlns:a16="http://schemas.microsoft.com/office/drawing/2014/main" id="{F9744F13-3D3F-C0C9-5D2A-0952A79330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1C299F-707E-5A84-C63B-23364681D6A5}"/>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1992327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EB1182-5200-1DCB-22AD-37C1DE63FD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5E3B8A-B510-4EB9-BD8A-26D272060EC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C31222-DABB-2B0C-B77B-E3CBD191C855}"/>
              </a:ext>
            </a:extLst>
          </p:cNvPr>
          <p:cNvSpPr>
            <a:spLocks noGrp="1"/>
          </p:cNvSpPr>
          <p:nvPr>
            <p:ph type="dt" sz="half" idx="10"/>
          </p:nvPr>
        </p:nvSpPr>
        <p:spPr/>
        <p:txBody>
          <a:bodyPr/>
          <a:lstStyle/>
          <a:p>
            <a:fld id="{19E3F066-8095-7A47-8BBF-FB45577C0028}" type="datetimeFigureOut">
              <a:rPr lang="en-US" smtClean="0"/>
              <a:t>6/23/24</a:t>
            </a:fld>
            <a:endParaRPr lang="en-US"/>
          </a:p>
        </p:txBody>
      </p:sp>
      <p:sp>
        <p:nvSpPr>
          <p:cNvPr id="5" name="Footer Placeholder 4">
            <a:extLst>
              <a:ext uri="{FF2B5EF4-FFF2-40B4-BE49-F238E27FC236}">
                <a16:creationId xmlns:a16="http://schemas.microsoft.com/office/drawing/2014/main" id="{AED02598-9D16-9B62-0787-22EE2C517D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023D72-95EF-08B0-8025-C8B3716870FD}"/>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24751257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ustom Layout">
    <p:spTree>
      <p:nvGrpSpPr>
        <p:cNvPr id="1" name=""/>
        <p:cNvGrpSpPr/>
        <p:nvPr/>
      </p:nvGrpSpPr>
      <p:grpSpPr>
        <a:xfrm>
          <a:off x="0" y="0"/>
          <a:ext cx="0" cy="0"/>
          <a:chOff x="0" y="0"/>
          <a:chExt cx="0" cy="0"/>
        </a:xfrm>
      </p:grpSpPr>
      <p:sp>
        <p:nvSpPr>
          <p:cNvPr id="9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01166409"/>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Content">
    <p:spTree>
      <p:nvGrpSpPr>
        <p:cNvPr id="1" name=""/>
        <p:cNvGrpSpPr/>
        <p:nvPr/>
      </p:nvGrpSpPr>
      <p:grpSpPr>
        <a:xfrm>
          <a:off x="0" y="0"/>
          <a:ext cx="0" cy="0"/>
          <a:chOff x="0" y="0"/>
          <a:chExt cx="0" cy="0"/>
        </a:xfrm>
      </p:grpSpPr>
      <p:sp>
        <p:nvSpPr>
          <p:cNvPr id="99" name="Body Level One…"/>
          <p:cNvSpPr txBox="1">
            <a:spLocks noGrp="1"/>
          </p:cNvSpPr>
          <p:nvPr>
            <p:ph type="body" idx="1"/>
          </p:nvPr>
        </p:nvSpPr>
        <p:spPr>
          <a:xfrm>
            <a:off x="609479" y="1604519"/>
            <a:ext cx="10972442" cy="3977282"/>
          </a:xfrm>
          <a:prstGeom prst="rect">
            <a:avLst/>
          </a:prstGeom>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100" name="Title Text"/>
          <p:cNvSpPr txBox="1">
            <a:spLocks noGrp="1"/>
          </p:cNvSpPr>
          <p:nvPr>
            <p:ph type="title"/>
          </p:nvPr>
        </p:nvSpPr>
        <p:spPr>
          <a:prstGeom prst="rect">
            <a:avLst/>
          </a:prstGeom>
        </p:spPr>
        <p:txBody>
          <a:bodyPr/>
          <a:lstStyle>
            <a:lvl1pPr>
              <a:defRPr sz="3800"/>
            </a:lvl1pPr>
          </a:lstStyle>
          <a:p>
            <a:r>
              <a:t>Title Text</a:t>
            </a:r>
          </a:p>
        </p:txBody>
      </p:sp>
      <p:sp>
        <p:nvSpPr>
          <p:cNvPr id="10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77664838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7645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laceHolder 2">
            <a:extLst>
              <a:ext uri="{FF2B5EF4-FFF2-40B4-BE49-F238E27FC236}">
                <a16:creationId xmlns:a16="http://schemas.microsoft.com/office/drawing/2014/main" id="{790EC06F-46E0-0D58-4347-2E509D63E25A}"/>
              </a:ext>
            </a:extLst>
          </p:cNvPr>
          <p:cNvSpPr>
            <a:spLocks noGrp="1"/>
          </p:cNvSpPr>
          <p:nvPr>
            <p:ph/>
          </p:nvPr>
        </p:nvSpPr>
        <p:spPr>
          <a:xfrm>
            <a:off x="375127" y="2963211"/>
            <a:ext cx="11441743" cy="1873119"/>
          </a:xfrm>
          <a:prstGeom prst="rect">
            <a:avLst/>
          </a:prstGeom>
          <a:noFill/>
          <a:ln w="63360">
            <a:solidFill>
              <a:srgbClr val="000000"/>
            </a:solidFill>
            <a:round/>
          </a:ln>
        </p:spPr>
        <p:txBody>
          <a:bodyPr wrap="square" lIns="90000" tIns="182880" rIns="90000" bIns="45000" anchor="t" anchorCtr="0">
            <a:spAutoFit/>
          </a:bodyPr>
          <a:lstStyle>
            <a:lvl1pPr algn="ctr">
              <a:defRPr sz="6000">
                <a:solidFill>
                  <a:sysClr val="windowText" lastClr="000000"/>
                </a:solidFill>
              </a:defRPr>
            </a:lvl1pPr>
          </a:lstStyle>
          <a:p>
            <a:pPr indent="0" algn="ctr">
              <a:lnSpc>
                <a:spcPct val="90000"/>
              </a:lnSpc>
              <a:spcBef>
                <a:spcPts val="1001"/>
              </a:spcBef>
              <a:buNone/>
              <a:tabLst>
                <a:tab pos="0" algn="l"/>
              </a:tabLst>
            </a:pPr>
            <a:r>
              <a:rPr lang="en-US" sz="6000" b="1" strike="noStrike" spc="-1" dirty="0">
                <a:solidFill>
                  <a:srgbClr val="000000"/>
                </a:solidFill>
                <a:latin typeface="Arial"/>
                <a:ea typeface="DejaVu Sans"/>
              </a:rPr>
              <a:t>Click to edit Master text styles</a:t>
            </a:r>
            <a:endParaRPr lang="en-US" sz="6000" b="0" strike="noStrike" spc="-1" dirty="0">
              <a:solidFill>
                <a:srgbClr val="000000"/>
              </a:solidFill>
              <a:latin typeface="Arial"/>
            </a:endParaRPr>
          </a:p>
          <a:p>
            <a:pPr marL="457200" indent="0" algn="ctr">
              <a:lnSpc>
                <a:spcPct val="90000"/>
              </a:lnSpc>
              <a:spcBef>
                <a:spcPts val="499"/>
              </a:spcBef>
              <a:buNone/>
              <a:tabLst>
                <a:tab pos="0" algn="l"/>
              </a:tabLst>
            </a:pPr>
            <a:r>
              <a:rPr lang="en-US" sz="5400" b="1" strike="noStrike" spc="-1" dirty="0">
                <a:solidFill>
                  <a:srgbClr val="000000"/>
                </a:solidFill>
                <a:latin typeface="Arial"/>
                <a:ea typeface="DejaVu Sans"/>
              </a:rPr>
              <a:t>Second level</a:t>
            </a:r>
            <a:endParaRPr lang="en-US" sz="5400" b="0" strike="noStrike" spc="-1" dirty="0">
              <a:solidFill>
                <a:srgbClr val="000000"/>
              </a:solidFill>
              <a:latin typeface="Arial"/>
            </a:endParaRPr>
          </a:p>
        </p:txBody>
      </p:sp>
      <p:sp>
        <p:nvSpPr>
          <p:cNvPr id="6" name="Text Placeholder 5">
            <a:extLst>
              <a:ext uri="{FF2B5EF4-FFF2-40B4-BE49-F238E27FC236}">
                <a16:creationId xmlns:a16="http://schemas.microsoft.com/office/drawing/2014/main" id="{98B98AAB-43E1-C031-1AB8-88442DBE66AA}"/>
              </a:ext>
            </a:extLst>
          </p:cNvPr>
          <p:cNvSpPr>
            <a:spLocks noGrp="1"/>
          </p:cNvSpPr>
          <p:nvPr>
            <p:ph type="body" sz="quarter" idx="10"/>
          </p:nvPr>
        </p:nvSpPr>
        <p:spPr>
          <a:xfrm>
            <a:off x="2694545" y="103680"/>
            <a:ext cx="6802909" cy="585097"/>
          </a:xfrm>
          <a:prstGeom prst="rect">
            <a:avLst/>
          </a:prstGeom>
        </p:spPr>
        <p:txBody>
          <a:bodyPr/>
          <a:lstStyle>
            <a:lvl1pPr marL="0" indent="0" algn="ctr">
              <a:buNone/>
              <a:defRPr sz="2800">
                <a:latin typeface="Arial" panose="020B0604020202020204" pitchFamily="34" charset="0"/>
                <a:cs typeface="Arial" panose="020B0604020202020204" pitchFamily="34" charset="0"/>
              </a:defRPr>
            </a:lvl1pPr>
            <a:lvl2pPr marL="457200" indent="0" algn="ctr">
              <a:buNone/>
              <a:defRPr sz="2400">
                <a:latin typeface="Arial" panose="020B0604020202020204" pitchFamily="34" charset="0"/>
                <a:cs typeface="Arial" panose="020B0604020202020204" pitchFamily="34" charset="0"/>
              </a:defRPr>
            </a:lvl2pPr>
            <a:lvl3pPr marL="914400" indent="0" algn="ctr">
              <a:buNone/>
              <a:defRPr sz="2000">
                <a:latin typeface="Arial" panose="020B0604020202020204" pitchFamily="34" charset="0"/>
                <a:cs typeface="Arial" panose="020B0604020202020204" pitchFamily="34" charset="0"/>
              </a:defRPr>
            </a:lvl3pPr>
            <a:lvl4pPr marL="1371600" indent="0" algn="ctr">
              <a:buNone/>
              <a:defRPr sz="1800">
                <a:latin typeface="Arial" panose="020B0604020202020204" pitchFamily="34" charset="0"/>
                <a:cs typeface="Arial" panose="020B0604020202020204" pitchFamily="34" charset="0"/>
              </a:defRPr>
            </a:lvl4pPr>
            <a:lvl5pPr marL="1828800" indent="0" algn="ctr">
              <a:buNone/>
              <a:defRPr sz="1800">
                <a:latin typeface="Arial" panose="020B0604020202020204" pitchFamily="34" charset="0"/>
                <a:cs typeface="Arial" panose="020B0604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147215235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8B9B3-DD07-C1D1-BBD6-CCD3FD522D21}"/>
              </a:ext>
            </a:extLst>
          </p:cNvPr>
          <p:cNvSpPr>
            <a:spLocks noGrp="1"/>
          </p:cNvSpPr>
          <p:nvPr>
            <p:ph type="title" hasCustomPrompt="1"/>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17FE4EA-0A29-BD6D-5926-4FEF53F376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DE2B7E-B31D-0785-C8A5-65C87EAA3680}"/>
              </a:ext>
            </a:extLst>
          </p:cNvPr>
          <p:cNvSpPr>
            <a:spLocks noGrp="1"/>
          </p:cNvSpPr>
          <p:nvPr>
            <p:ph type="dt" sz="half" idx="10"/>
          </p:nvPr>
        </p:nvSpPr>
        <p:spPr/>
        <p:txBody>
          <a:bodyPr/>
          <a:lstStyle/>
          <a:p>
            <a:fld id="{19E3F066-8095-7A47-8BBF-FB45577C0028}" type="datetimeFigureOut">
              <a:rPr lang="en-US" smtClean="0"/>
              <a:t>6/23/24</a:t>
            </a:fld>
            <a:endParaRPr lang="en-US"/>
          </a:p>
        </p:txBody>
      </p:sp>
      <p:sp>
        <p:nvSpPr>
          <p:cNvPr id="5" name="Footer Placeholder 4">
            <a:extLst>
              <a:ext uri="{FF2B5EF4-FFF2-40B4-BE49-F238E27FC236}">
                <a16:creationId xmlns:a16="http://schemas.microsoft.com/office/drawing/2014/main" id="{03B9C6D6-AFC6-BDD7-DBB8-20EE90CEE4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51C547-03E8-698E-A0F7-B7B62F1CE818}"/>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1590185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ECBAA-0F62-E3D8-D502-163075CCEC94}"/>
              </a:ext>
            </a:extLst>
          </p:cNvPr>
          <p:cNvSpPr>
            <a:spLocks noGrp="1"/>
          </p:cNvSpPr>
          <p:nvPr>
            <p:ph type="title" hasCustomPrompt="1"/>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847A6C6E-C10F-3D01-A3DC-359B49101C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B25026-B096-E062-5113-713861F9697D}"/>
              </a:ext>
            </a:extLst>
          </p:cNvPr>
          <p:cNvSpPr>
            <a:spLocks noGrp="1"/>
          </p:cNvSpPr>
          <p:nvPr>
            <p:ph type="dt" sz="half" idx="10"/>
          </p:nvPr>
        </p:nvSpPr>
        <p:spPr/>
        <p:txBody>
          <a:bodyPr/>
          <a:lstStyle/>
          <a:p>
            <a:fld id="{19E3F066-8095-7A47-8BBF-FB45577C0028}" type="datetimeFigureOut">
              <a:rPr lang="en-US" smtClean="0"/>
              <a:t>6/23/24</a:t>
            </a:fld>
            <a:endParaRPr lang="en-US"/>
          </a:p>
        </p:txBody>
      </p:sp>
      <p:sp>
        <p:nvSpPr>
          <p:cNvPr id="5" name="Footer Placeholder 4">
            <a:extLst>
              <a:ext uri="{FF2B5EF4-FFF2-40B4-BE49-F238E27FC236}">
                <a16:creationId xmlns:a16="http://schemas.microsoft.com/office/drawing/2014/main" id="{C372195A-9737-56E2-52DB-D0386A0786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2F5FC9-2A65-01DB-2F18-F7D06CCA1013}"/>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99035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552B9-049F-C7B1-2497-82C3F5587CE4}"/>
              </a:ext>
            </a:extLst>
          </p:cNvPr>
          <p:cNvSpPr>
            <a:spLocks noGrp="1"/>
          </p:cNvSpPr>
          <p:nvPr>
            <p:ph type="title" hasCustomPrompt="1"/>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D19A8DE2-E02C-C589-CB83-9D8D8898C8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3BE08F-0D61-80F5-A92A-E7597BC58D7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07C10D-66AF-655E-28D2-3CFD24E52820}"/>
              </a:ext>
            </a:extLst>
          </p:cNvPr>
          <p:cNvSpPr>
            <a:spLocks noGrp="1"/>
          </p:cNvSpPr>
          <p:nvPr>
            <p:ph type="dt" sz="half" idx="10"/>
          </p:nvPr>
        </p:nvSpPr>
        <p:spPr/>
        <p:txBody>
          <a:bodyPr/>
          <a:lstStyle/>
          <a:p>
            <a:fld id="{19E3F066-8095-7A47-8BBF-FB45577C0028}" type="datetimeFigureOut">
              <a:rPr lang="en-US" smtClean="0"/>
              <a:t>6/23/24</a:t>
            </a:fld>
            <a:endParaRPr lang="en-US"/>
          </a:p>
        </p:txBody>
      </p:sp>
      <p:sp>
        <p:nvSpPr>
          <p:cNvPr id="6" name="Footer Placeholder 5">
            <a:extLst>
              <a:ext uri="{FF2B5EF4-FFF2-40B4-BE49-F238E27FC236}">
                <a16:creationId xmlns:a16="http://schemas.microsoft.com/office/drawing/2014/main" id="{9B8C8EE9-6D75-3175-A1F3-455BC9AE3F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17D1D1-4D73-1B4D-6987-8EFD561F1E9E}"/>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759320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DD687-188D-101B-4C56-8E7ACB5CDC3C}"/>
              </a:ext>
            </a:extLst>
          </p:cNvPr>
          <p:cNvSpPr>
            <a:spLocks noGrp="1"/>
          </p:cNvSpPr>
          <p:nvPr>
            <p:ph type="title" hasCustomPrompt="1"/>
          </p:nvPr>
        </p:nvSpPr>
        <p:spPr>
          <a:xfrm>
            <a:off x="1514474" y="365125"/>
            <a:ext cx="9840913"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B13CCBB-A95D-5BCC-68B9-7ABBD795C9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7B1CD3-D86E-ED9A-3117-D1344AD796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28108B-0B2A-4B43-A14C-2D55BC93BE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7EEB1A6-AACB-7D70-7380-31802819738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FC05C5-A674-9A05-1462-3784157BED0D}"/>
              </a:ext>
            </a:extLst>
          </p:cNvPr>
          <p:cNvSpPr>
            <a:spLocks noGrp="1"/>
          </p:cNvSpPr>
          <p:nvPr>
            <p:ph type="dt" sz="half" idx="10"/>
          </p:nvPr>
        </p:nvSpPr>
        <p:spPr/>
        <p:txBody>
          <a:bodyPr/>
          <a:lstStyle/>
          <a:p>
            <a:fld id="{19E3F066-8095-7A47-8BBF-FB45577C0028}" type="datetimeFigureOut">
              <a:rPr lang="en-US" smtClean="0"/>
              <a:t>6/23/24</a:t>
            </a:fld>
            <a:endParaRPr lang="en-US"/>
          </a:p>
        </p:txBody>
      </p:sp>
      <p:sp>
        <p:nvSpPr>
          <p:cNvPr id="8" name="Footer Placeholder 7">
            <a:extLst>
              <a:ext uri="{FF2B5EF4-FFF2-40B4-BE49-F238E27FC236}">
                <a16:creationId xmlns:a16="http://schemas.microsoft.com/office/drawing/2014/main" id="{BDA10B10-D8F8-DBA4-5CC5-D64C3A9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32BAFD7-801A-8B5A-C4CF-B11CE298FF3B}"/>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1136943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E9397-6704-1590-F0D6-025D1CD4DC68}"/>
              </a:ext>
            </a:extLst>
          </p:cNvPr>
          <p:cNvSpPr>
            <a:spLocks noGrp="1"/>
          </p:cNvSpPr>
          <p:nvPr>
            <p:ph type="title" hasCustomPrompt="1"/>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1AEF8590-AE10-B24B-BFF0-846DFA2C6C26}"/>
              </a:ext>
            </a:extLst>
          </p:cNvPr>
          <p:cNvSpPr>
            <a:spLocks noGrp="1"/>
          </p:cNvSpPr>
          <p:nvPr>
            <p:ph type="dt" sz="half" idx="10"/>
          </p:nvPr>
        </p:nvSpPr>
        <p:spPr/>
        <p:txBody>
          <a:bodyPr/>
          <a:lstStyle/>
          <a:p>
            <a:fld id="{19E3F066-8095-7A47-8BBF-FB45577C0028}" type="datetimeFigureOut">
              <a:rPr lang="en-US" smtClean="0"/>
              <a:t>6/23/24</a:t>
            </a:fld>
            <a:endParaRPr lang="en-US"/>
          </a:p>
        </p:txBody>
      </p:sp>
      <p:sp>
        <p:nvSpPr>
          <p:cNvPr id="4" name="Footer Placeholder 3">
            <a:extLst>
              <a:ext uri="{FF2B5EF4-FFF2-40B4-BE49-F238E27FC236}">
                <a16:creationId xmlns:a16="http://schemas.microsoft.com/office/drawing/2014/main" id="{69DD3B18-ED71-080F-1A56-B7AC6910BC2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43BCCF-0F2A-8B62-BE92-B36AD49A61CE}"/>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63316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3B3E13-9CF1-D0F8-2348-ED29DC6D697C}"/>
              </a:ext>
            </a:extLst>
          </p:cNvPr>
          <p:cNvSpPr>
            <a:spLocks noGrp="1"/>
          </p:cNvSpPr>
          <p:nvPr>
            <p:ph type="dt" sz="half" idx="10"/>
          </p:nvPr>
        </p:nvSpPr>
        <p:spPr/>
        <p:txBody>
          <a:bodyPr/>
          <a:lstStyle/>
          <a:p>
            <a:fld id="{19E3F066-8095-7A47-8BBF-FB45577C0028}" type="datetimeFigureOut">
              <a:rPr lang="en-US" smtClean="0"/>
              <a:t>6/23/24</a:t>
            </a:fld>
            <a:endParaRPr lang="en-US"/>
          </a:p>
        </p:txBody>
      </p:sp>
      <p:sp>
        <p:nvSpPr>
          <p:cNvPr id="3" name="Footer Placeholder 2">
            <a:extLst>
              <a:ext uri="{FF2B5EF4-FFF2-40B4-BE49-F238E27FC236}">
                <a16:creationId xmlns:a16="http://schemas.microsoft.com/office/drawing/2014/main" id="{83755C73-894B-D43E-1545-E3F575B97C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67C699-BD8A-BA24-8430-36A6F2C16658}"/>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05129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B2A79-9909-4780-A99B-83E9D7994275}"/>
              </a:ext>
            </a:extLst>
          </p:cNvPr>
          <p:cNvSpPr>
            <a:spLocks noGrp="1"/>
          </p:cNvSpPr>
          <p:nvPr>
            <p:ph type="title" hasCustomPrompt="1"/>
          </p:nvPr>
        </p:nvSpPr>
        <p:spPr>
          <a:xfrm>
            <a:off x="839788" y="1214440"/>
            <a:ext cx="3932237" cy="9001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F2A60025-737D-CB47-8036-5F2AECCC1A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C63EAE3-2298-3D68-C44F-62A3672D5AC9}"/>
              </a:ext>
            </a:extLst>
          </p:cNvPr>
          <p:cNvSpPr>
            <a:spLocks noGrp="1"/>
          </p:cNvSpPr>
          <p:nvPr>
            <p:ph type="body" sz="half" idx="2"/>
          </p:nvPr>
        </p:nvSpPr>
        <p:spPr>
          <a:xfrm>
            <a:off x="839788" y="2243138"/>
            <a:ext cx="3932237" cy="362585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119784C-C476-9100-E5A7-DA0BCF3349EB}"/>
              </a:ext>
            </a:extLst>
          </p:cNvPr>
          <p:cNvSpPr>
            <a:spLocks noGrp="1"/>
          </p:cNvSpPr>
          <p:nvPr>
            <p:ph type="dt" sz="half" idx="10"/>
          </p:nvPr>
        </p:nvSpPr>
        <p:spPr/>
        <p:txBody>
          <a:bodyPr/>
          <a:lstStyle/>
          <a:p>
            <a:fld id="{19E3F066-8095-7A47-8BBF-FB45577C0028}" type="datetimeFigureOut">
              <a:rPr lang="en-US" smtClean="0"/>
              <a:t>6/23/24</a:t>
            </a:fld>
            <a:endParaRPr lang="en-US"/>
          </a:p>
        </p:txBody>
      </p:sp>
      <p:sp>
        <p:nvSpPr>
          <p:cNvPr id="6" name="Footer Placeholder 5">
            <a:extLst>
              <a:ext uri="{FF2B5EF4-FFF2-40B4-BE49-F238E27FC236}">
                <a16:creationId xmlns:a16="http://schemas.microsoft.com/office/drawing/2014/main" id="{3B094637-3B99-CBFF-C9DA-236EB3AE2D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54D68-E211-B457-1229-95C286B94B2B}"/>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00398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D315B-90AC-6B28-A315-ABE364F4C96E}"/>
              </a:ext>
            </a:extLst>
          </p:cNvPr>
          <p:cNvSpPr>
            <a:spLocks noGrp="1"/>
          </p:cNvSpPr>
          <p:nvPr>
            <p:ph type="title" hasCustomPrompt="1"/>
          </p:nvPr>
        </p:nvSpPr>
        <p:spPr>
          <a:xfrm>
            <a:off x="839788" y="1171574"/>
            <a:ext cx="3932237" cy="1157288"/>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1F969752-68A7-BBDF-41F4-ABE7C90BA5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316BA3-19DE-0B45-5C32-21AB4BC80B62}"/>
              </a:ext>
            </a:extLst>
          </p:cNvPr>
          <p:cNvSpPr>
            <a:spLocks noGrp="1"/>
          </p:cNvSpPr>
          <p:nvPr>
            <p:ph type="body" sz="half" idx="2"/>
          </p:nvPr>
        </p:nvSpPr>
        <p:spPr>
          <a:xfrm>
            <a:off x="839788" y="2328862"/>
            <a:ext cx="3932237" cy="35401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5345B1CE-4BF5-861B-4F8B-F8F4D7A07972}"/>
              </a:ext>
            </a:extLst>
          </p:cNvPr>
          <p:cNvSpPr>
            <a:spLocks noGrp="1"/>
          </p:cNvSpPr>
          <p:nvPr>
            <p:ph type="dt" sz="half" idx="10"/>
          </p:nvPr>
        </p:nvSpPr>
        <p:spPr/>
        <p:txBody>
          <a:bodyPr/>
          <a:lstStyle/>
          <a:p>
            <a:fld id="{19E3F066-8095-7A47-8BBF-FB45577C0028}" type="datetimeFigureOut">
              <a:rPr lang="en-US" smtClean="0"/>
              <a:t>6/23/24</a:t>
            </a:fld>
            <a:endParaRPr lang="en-US"/>
          </a:p>
        </p:txBody>
      </p:sp>
      <p:sp>
        <p:nvSpPr>
          <p:cNvPr id="6" name="Footer Placeholder 5">
            <a:extLst>
              <a:ext uri="{FF2B5EF4-FFF2-40B4-BE49-F238E27FC236}">
                <a16:creationId xmlns:a16="http://schemas.microsoft.com/office/drawing/2014/main" id="{8F2BA32C-1F80-D639-8193-18D16E4FAD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08514D-413F-59BE-DD1B-0731E624EA2B}"/>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464983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D4B8DD-23B1-95DE-EEBB-534B097D16C5}"/>
              </a:ext>
            </a:extLst>
          </p:cNvPr>
          <p:cNvSpPr>
            <a:spLocks noGrp="1"/>
          </p:cNvSpPr>
          <p:nvPr>
            <p:ph type="title"/>
          </p:nvPr>
        </p:nvSpPr>
        <p:spPr>
          <a:xfrm>
            <a:off x="1480484" y="365125"/>
            <a:ext cx="9873315"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55D14CE-30C9-56F1-A0DF-6295C5ABE6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591198-E84C-C797-D49F-37A3AA2018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E3F066-8095-7A47-8BBF-FB45577C0028}" type="datetimeFigureOut">
              <a:rPr lang="en-US" smtClean="0"/>
              <a:t>6/23/24</a:t>
            </a:fld>
            <a:endParaRPr lang="en-US"/>
          </a:p>
        </p:txBody>
      </p:sp>
      <p:sp>
        <p:nvSpPr>
          <p:cNvPr id="5" name="Footer Placeholder 4">
            <a:extLst>
              <a:ext uri="{FF2B5EF4-FFF2-40B4-BE49-F238E27FC236}">
                <a16:creationId xmlns:a16="http://schemas.microsoft.com/office/drawing/2014/main" id="{26012DE6-CDC2-9C53-B4DD-97731F72D2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CF359D9-732C-AEA8-5735-BDBF4182E0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7976D3-6013-CA45-A782-C70B6CB6EC75}" type="slidenum">
              <a:rPr lang="en-US" smtClean="0"/>
              <a:t>‹#›</a:t>
            </a:fld>
            <a:endParaRPr lang="en-US"/>
          </a:p>
        </p:txBody>
      </p:sp>
    </p:spTree>
    <p:extLst>
      <p:ext uri="{BB962C8B-B14F-4D97-AF65-F5344CB8AC3E}">
        <p14:creationId xmlns:p14="http://schemas.microsoft.com/office/powerpoint/2010/main" val="3138694232"/>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2" r:id="rId12"/>
    <p:sldLayoutId id="2147483693" r:id="rId13"/>
  </p:sldLayoutIdLst>
  <p:txStyles>
    <p:titleStyle>
      <a:lvl1pPr algn="ctr"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3EB493B-BE64-F8D9-C3F4-52A3808713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30ACA4-BD8C-D448-95CA-FC1634E9A82C}" type="datetimeFigureOut">
              <a:rPr lang="en-US" smtClean="0"/>
              <a:t>6/23/24</a:t>
            </a:fld>
            <a:endParaRPr lang="en-US"/>
          </a:p>
        </p:txBody>
      </p:sp>
      <p:sp>
        <p:nvSpPr>
          <p:cNvPr id="5" name="Footer Placeholder 4">
            <a:extLst>
              <a:ext uri="{FF2B5EF4-FFF2-40B4-BE49-F238E27FC236}">
                <a16:creationId xmlns:a16="http://schemas.microsoft.com/office/drawing/2014/main" id="{CB0117CF-FAE1-1BC7-FE38-9A917477C4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3DBE3F-160A-01B2-7833-2044B686A0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BDDF96-F6AC-E641-BD4C-B66C426E99E0}" type="slidenum">
              <a:rPr lang="en-US" smtClean="0"/>
              <a:t>‹#›</a:t>
            </a:fld>
            <a:endParaRPr lang="en-US"/>
          </a:p>
        </p:txBody>
      </p:sp>
    </p:spTree>
    <p:extLst>
      <p:ext uri="{BB962C8B-B14F-4D97-AF65-F5344CB8AC3E}">
        <p14:creationId xmlns:p14="http://schemas.microsoft.com/office/powerpoint/2010/main" val="548625042"/>
      </p:ext>
    </p:extLst>
  </p:cSld>
  <p:clrMap bg1="lt1" tx1="dk1" bg2="lt2" tx2="dk2" accent1="accent1" accent2="accent2" accent3="accent3" accent4="accent4" accent5="accent5" accent6="accent6" hlink="hlink" folHlink="folHlink"/>
  <p:sldLayoutIdLst>
    <p:sldLayoutId id="2147483676" r:id="rId1"/>
    <p:sldLayoutId id="214748367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hyperlink" Target="https://www.media.mit.edu/projects/detect-fakes/overview/"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www.darpa.mil/news-events/2024-03-14#:~:text=Through%20the%20Semantic%20Forensics%20" TargetMode="External"/><Relationship Id="rId5" Type="http://schemas.openxmlformats.org/officeDocument/2006/relationships/hyperlink" Target="https://media.defense.gov/2023/Sep/12/2003298925/-1/-1/0/CSI-DEEPFAKE-THREATS.PDF" TargetMode="External"/><Relationship Id="rId4" Type="http://schemas.openxmlformats.org/officeDocument/2006/relationships/hyperlink" Target="https://detectfakes.kellogg.northwestern.edu/" TargetMode="Externa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03B8CE-F3D5-4D69-D31B-4CA6495E59F0}"/>
              </a:ext>
            </a:extLst>
          </p:cNvPr>
          <p:cNvSpPr>
            <a:spLocks noGrp="1"/>
          </p:cNvSpPr>
          <p:nvPr>
            <p:ph type="title"/>
          </p:nvPr>
        </p:nvSpPr>
        <p:spPr/>
        <p:txBody>
          <a:bodyPr/>
          <a:lstStyle/>
          <a:p>
            <a:r>
              <a:rPr lang="en-US" dirty="0"/>
              <a:t>Which is Real?</a:t>
            </a:r>
          </a:p>
        </p:txBody>
      </p:sp>
      <p:pic>
        <p:nvPicPr>
          <p:cNvPr id="8" name="Content Placeholder 7" descr="A group of people standing around a wrecked car&#10;&#10;Description automatically generated">
            <a:extLst>
              <a:ext uri="{FF2B5EF4-FFF2-40B4-BE49-F238E27FC236}">
                <a16:creationId xmlns:a16="http://schemas.microsoft.com/office/drawing/2014/main" id="{AF2B1B7E-6F88-2763-1384-6062F583333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1715294"/>
            <a:ext cx="6019800" cy="4013200"/>
          </a:xfrm>
        </p:spPr>
      </p:pic>
      <p:pic>
        <p:nvPicPr>
          <p:cNvPr id="10" name="Content Placeholder 9" descr="A car that has been crashed on the side of the road&#10;&#10;Description automatically generated">
            <a:extLst>
              <a:ext uri="{FF2B5EF4-FFF2-40B4-BE49-F238E27FC236}">
                <a16:creationId xmlns:a16="http://schemas.microsoft.com/office/drawing/2014/main" id="{A8779E08-9719-1108-0CB8-6D7366A89854}"/>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54271" y="1715295"/>
            <a:ext cx="6047678" cy="3999270"/>
          </a:xfrm>
        </p:spPr>
      </p:pic>
    </p:spTree>
    <p:extLst>
      <p:ext uri="{BB962C8B-B14F-4D97-AF65-F5344CB8AC3E}">
        <p14:creationId xmlns:p14="http://schemas.microsoft.com/office/powerpoint/2010/main" val="2792640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Structural Consistency</a:t>
            </a:r>
          </a:p>
          <a:p>
            <a:pPr marL="514350" indent="-514350">
              <a:buFont typeface="+mj-lt"/>
              <a:buAutoNum type="arabicPeriod"/>
            </a:pPr>
            <a:r>
              <a:rPr lang="en-US" dirty="0">
                <a:highlight>
                  <a:srgbClr val="000000"/>
                </a:highlight>
              </a:rPr>
              <a:t>Material Texture</a:t>
            </a:r>
          </a:p>
          <a:p>
            <a:pPr marL="514350" indent="-514350">
              <a:buFont typeface="+mj-lt"/>
              <a:buAutoNum type="arabicPeriod"/>
            </a:pPr>
            <a:r>
              <a:rPr lang="en-US" dirty="0">
                <a:highlight>
                  <a:srgbClr val="000000"/>
                </a:highlight>
              </a:rPr>
              <a:t>Lighting and Shadows</a:t>
            </a:r>
          </a:p>
          <a:p>
            <a:pPr marL="514350" indent="-514350">
              <a:buFont typeface="+mj-lt"/>
              <a:buAutoNum type="arabicPeriod"/>
            </a:pPr>
            <a:r>
              <a:rPr lang="en-US" dirty="0">
                <a:highlight>
                  <a:srgbClr val="000000"/>
                </a:highlight>
              </a:rPr>
              <a:t>Perspective and Geometry</a:t>
            </a:r>
          </a:p>
          <a:p>
            <a:pPr marL="514350" indent="-514350">
              <a:buFont typeface="+mj-lt"/>
              <a:buAutoNum type="arabicPeriod"/>
            </a:pPr>
            <a:r>
              <a:rPr lang="en-US" dirty="0">
                <a:highlight>
                  <a:srgbClr val="000000"/>
                </a:highlight>
              </a:rPr>
              <a:t>Repetition in Detail</a:t>
            </a:r>
          </a:p>
          <a:p>
            <a:pPr marL="514350" indent="-514350">
              <a:buFont typeface="+mj-lt"/>
              <a:buAutoNum type="arabicPeriod"/>
            </a:pPr>
            <a:r>
              <a:rPr lang="en-US" dirty="0">
                <a:highlight>
                  <a:srgbClr val="000000"/>
                </a:highlight>
              </a:rPr>
              <a:t>Missing Elements</a:t>
            </a:r>
          </a:p>
          <a:p>
            <a:pPr marL="514350" indent="-514350">
              <a:buFont typeface="+mj-lt"/>
              <a:buAutoNum type="arabicPeriod"/>
            </a:pPr>
            <a:r>
              <a:rPr lang="en-US" dirty="0">
                <a:highlight>
                  <a:srgbClr val="000000"/>
                </a:highlight>
              </a:rPr>
              <a:t>Nonsensical Object Placement</a:t>
            </a:r>
          </a:p>
          <a:p>
            <a:pPr marL="514350" indent="-514350">
              <a:buFont typeface="+mj-lt"/>
              <a:buAutoNum type="arabicPeriod"/>
            </a:pPr>
            <a:r>
              <a:rPr lang="en-US" dirty="0">
                <a:highlight>
                  <a:srgbClr val="000000"/>
                </a:highlight>
              </a:rPr>
              <a:t>Disrupted Continuity</a:t>
            </a:r>
          </a:p>
          <a:p>
            <a:pPr marL="514350" indent="-514350">
              <a:buFont typeface="+mj-lt"/>
              <a:buAutoNum type="arabicPeriod"/>
            </a:pPr>
            <a:r>
              <a:rPr lang="en-US" dirty="0">
                <a:highlight>
                  <a:srgbClr val="000000"/>
                </a:highlight>
              </a:rPr>
              <a:t>Anomalies in Common Patterns</a:t>
            </a:r>
          </a:p>
        </p:txBody>
      </p:sp>
    </p:spTree>
    <p:extLst>
      <p:ext uri="{BB962C8B-B14F-4D97-AF65-F5344CB8AC3E}">
        <p14:creationId xmlns:p14="http://schemas.microsoft.com/office/powerpoint/2010/main" val="3487981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Repetition in Detail</a:t>
            </a:r>
          </a:p>
          <a:p>
            <a:pPr marL="514350" indent="-514350">
              <a:buFont typeface="+mj-lt"/>
              <a:buAutoNum type="arabicPeriod"/>
            </a:pPr>
            <a:r>
              <a:rPr lang="en-US" dirty="0"/>
              <a:t>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Disrupted Continuity</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2315066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Synthetic Check: Human Image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3939451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endParaRPr lang="en-US" sz="200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r="-2" b="10099"/>
          <a:stretch/>
        </p:blipFill>
        <p:spPr>
          <a:xfrm>
            <a:off x="6096000" y="1"/>
            <a:ext cx="6102825" cy="6858000"/>
          </a:xfrm>
          <a:prstGeom prst="rect">
            <a:avLst/>
          </a:prstGeom>
        </p:spPr>
      </p:pic>
    </p:spTree>
    <p:extLst>
      <p:ext uri="{BB962C8B-B14F-4D97-AF65-F5344CB8AC3E}">
        <p14:creationId xmlns:p14="http://schemas.microsoft.com/office/powerpoint/2010/main" val="35369237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Context</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Logic and Context of the Scene</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r="-2" b="10099"/>
          <a:stretch/>
        </p:blipFill>
        <p:spPr>
          <a:xfrm>
            <a:off x="6096000" y="1"/>
            <a:ext cx="6102825" cy="6858000"/>
          </a:xfrm>
          <a:prstGeom prst="rect">
            <a:avLst/>
          </a:prstGeom>
        </p:spPr>
      </p:pic>
    </p:spTree>
    <p:extLst>
      <p:ext uri="{BB962C8B-B14F-4D97-AF65-F5344CB8AC3E}">
        <p14:creationId xmlns:p14="http://schemas.microsoft.com/office/powerpoint/2010/main" val="3164872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Hands and Limbs</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Pay Attention to the Hands and Fingers</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7553" t="75377" r="72469" b="879"/>
          <a:stretch/>
        </p:blipFill>
        <p:spPr>
          <a:xfrm>
            <a:off x="6620138" y="194807"/>
            <a:ext cx="4354057" cy="6468386"/>
          </a:xfrm>
          <a:prstGeom prst="rect">
            <a:avLst/>
          </a:prstGeom>
        </p:spPr>
      </p:pic>
    </p:spTree>
    <p:extLst>
      <p:ext uri="{BB962C8B-B14F-4D97-AF65-F5344CB8AC3E}">
        <p14:creationId xmlns:p14="http://schemas.microsoft.com/office/powerpoint/2010/main" val="2565824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Face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Pay Attention to the Face</a:t>
            </a:r>
          </a:p>
          <a:p>
            <a:pPr lvl="1"/>
            <a:r>
              <a:rPr lang="en-US" sz="1600" dirty="0"/>
              <a:t>Pay attention to the cheeks and forehead</a:t>
            </a:r>
          </a:p>
          <a:p>
            <a:pPr lvl="1"/>
            <a:r>
              <a:rPr lang="en-US" sz="1600" dirty="0"/>
              <a:t>Pay attention to the eyes and eyebrows</a:t>
            </a:r>
          </a:p>
          <a:p>
            <a:pPr lvl="1"/>
            <a:r>
              <a:rPr lang="en-US" sz="1600" dirty="0"/>
              <a:t>Pay attention to the glasses</a:t>
            </a:r>
          </a:p>
          <a:p>
            <a:pPr lvl="1"/>
            <a:r>
              <a:rPr lang="en-US" sz="1600" dirty="0"/>
              <a:t>Pay attention to facial hair</a:t>
            </a:r>
          </a:p>
          <a:p>
            <a:pPr lvl="1"/>
            <a:r>
              <a:rPr lang="en-US" sz="1600" dirty="0"/>
              <a:t>Pay attention to facial moles</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3232" t="3594" r="36790" b="72662"/>
          <a:stretch/>
        </p:blipFill>
        <p:spPr>
          <a:xfrm>
            <a:off x="6620138" y="194807"/>
            <a:ext cx="4354057" cy="6468386"/>
          </a:xfrm>
          <a:prstGeom prst="rect">
            <a:avLst/>
          </a:prstGeom>
        </p:spPr>
      </p:pic>
    </p:spTree>
    <p:extLst>
      <p:ext uri="{BB962C8B-B14F-4D97-AF65-F5344CB8AC3E}">
        <p14:creationId xmlns:p14="http://schemas.microsoft.com/office/powerpoint/2010/main" val="10775322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Clothing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Pay attention to the clothes</a:t>
            </a:r>
          </a:p>
          <a:p>
            <a:pPr lvl="1"/>
            <a:r>
              <a:rPr lang="en-US" sz="1600" dirty="0"/>
              <a:t>Warped Items</a:t>
            </a:r>
          </a:p>
          <a:p>
            <a:pPr lvl="1"/>
            <a:r>
              <a:rPr lang="en-US" sz="1600" dirty="0"/>
              <a:t>Missing and Extra items</a:t>
            </a:r>
          </a:p>
          <a:p>
            <a:pPr lvl="1"/>
            <a:r>
              <a:rPr lang="en-US" sz="1600" dirty="0"/>
              <a:t>Perspective and Geometry</a:t>
            </a:r>
          </a:p>
          <a:p>
            <a:pPr lvl="1"/>
            <a:r>
              <a:rPr lang="en-US" sz="1600" dirty="0"/>
              <a:t>Repetition in Detail</a:t>
            </a:r>
          </a:p>
          <a:p>
            <a:pPr lvl="1"/>
            <a:r>
              <a:rPr lang="en-US" sz="1600" dirty="0"/>
              <a:t>Material Texture</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2588" t="46519" r="37434" b="29737"/>
          <a:stretch/>
        </p:blipFill>
        <p:spPr>
          <a:xfrm>
            <a:off x="6620138" y="194807"/>
            <a:ext cx="4354057" cy="6468386"/>
          </a:xfrm>
          <a:prstGeom prst="rect">
            <a:avLst/>
          </a:prstGeom>
        </p:spPr>
      </p:pic>
    </p:spTree>
    <p:extLst>
      <p:ext uri="{BB962C8B-B14F-4D97-AF65-F5344CB8AC3E}">
        <p14:creationId xmlns:p14="http://schemas.microsoft.com/office/powerpoint/2010/main" val="3865848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Human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Hands and limbs of people</a:t>
            </a:r>
          </a:p>
          <a:p>
            <a:pPr marL="514350" indent="-514350">
              <a:buFont typeface="+mj-lt"/>
              <a:buAutoNum type="arabicPeriod"/>
            </a:pPr>
            <a:r>
              <a:rPr lang="en-US" dirty="0">
                <a:highlight>
                  <a:srgbClr val="000000"/>
                </a:highlight>
              </a:rPr>
              <a:t>Face and facial features</a:t>
            </a:r>
          </a:p>
          <a:p>
            <a:pPr marL="514350" indent="-514350">
              <a:buFont typeface="+mj-lt"/>
              <a:buAutoNum type="arabicPeriod"/>
            </a:pPr>
            <a:r>
              <a:rPr lang="en-US" dirty="0">
                <a:highlight>
                  <a:srgbClr val="000000"/>
                </a:highlight>
              </a:rPr>
              <a:t>Clothes and items</a:t>
            </a:r>
          </a:p>
        </p:txBody>
      </p:sp>
    </p:spTree>
    <p:extLst>
      <p:ext uri="{BB962C8B-B14F-4D97-AF65-F5344CB8AC3E}">
        <p14:creationId xmlns:p14="http://schemas.microsoft.com/office/powerpoint/2010/main" val="2768495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Human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1956715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03B8CE-F3D5-4D69-D31B-4CA6495E59F0}"/>
              </a:ext>
            </a:extLst>
          </p:cNvPr>
          <p:cNvSpPr>
            <a:spLocks noGrp="1"/>
          </p:cNvSpPr>
          <p:nvPr>
            <p:ph type="title"/>
          </p:nvPr>
        </p:nvSpPr>
        <p:spPr/>
        <p:txBody>
          <a:bodyPr/>
          <a:lstStyle/>
          <a:p>
            <a:r>
              <a:rPr lang="en-US" dirty="0"/>
              <a:t>Which is Real?</a:t>
            </a:r>
          </a:p>
        </p:txBody>
      </p:sp>
      <p:pic>
        <p:nvPicPr>
          <p:cNvPr id="3" name="Content Placeholder 2" descr="A flamingo standing on sand&#10;&#10;Description automatically generated">
            <a:extLst>
              <a:ext uri="{FF2B5EF4-FFF2-40B4-BE49-F238E27FC236}">
                <a16:creationId xmlns:a16="http://schemas.microsoft.com/office/drawing/2014/main" id="{BDDB3109-DA5B-97F7-5260-7AD2DF2E8A3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1715294"/>
            <a:ext cx="6019800" cy="4013200"/>
          </a:xfrm>
        </p:spPr>
      </p:pic>
      <p:pic>
        <p:nvPicPr>
          <p:cNvPr id="8" name="Content Placeholder 7" descr="A group of people in a crowd&#10;&#10;Description automatically generated">
            <a:extLst>
              <a:ext uri="{FF2B5EF4-FFF2-40B4-BE49-F238E27FC236}">
                <a16:creationId xmlns:a16="http://schemas.microsoft.com/office/drawing/2014/main" id="{97AAE57D-D5A1-AA45-10B0-2E6B8913C9E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1750758"/>
            <a:ext cx="6019800" cy="3950942"/>
          </a:xfrm>
        </p:spPr>
      </p:pic>
    </p:spTree>
    <p:extLst>
      <p:ext uri="{BB962C8B-B14F-4D97-AF65-F5344CB8AC3E}">
        <p14:creationId xmlns:p14="http://schemas.microsoft.com/office/powerpoint/2010/main" val="22082668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fontScale="90000"/>
          </a:bodyPr>
          <a:lstStyle/>
          <a:p>
            <a:r>
              <a:rPr lang="en-US" sz="4000" dirty="0"/>
              <a:t>Human Images: Check On Learning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What do you notice?</a:t>
            </a:r>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52" r="289"/>
          <a:stretch/>
        </p:blipFill>
        <p:spPr>
          <a:xfrm>
            <a:off x="5540188" y="194807"/>
            <a:ext cx="6472518" cy="6468386"/>
          </a:xfrm>
          <a:prstGeom prst="rect">
            <a:avLst/>
          </a:prstGeom>
        </p:spPr>
      </p:pic>
    </p:spTree>
    <p:extLst>
      <p:ext uri="{BB962C8B-B14F-4D97-AF65-F5344CB8AC3E}">
        <p14:creationId xmlns:p14="http://schemas.microsoft.com/office/powerpoint/2010/main" val="2587038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fontScale="90000"/>
          </a:bodyPr>
          <a:lstStyle/>
          <a:p>
            <a:r>
              <a:rPr lang="en-US" sz="4000" dirty="0"/>
              <a:t>Human Images: Check On Learning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What do you notice?</a:t>
            </a:r>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a:blip r:embed="rId3">
            <a:extLst>
              <a:ext uri="{28A0092B-C50C-407E-A947-70E740481C1C}">
                <a14:useLocalDpi xmlns:a14="http://schemas.microsoft.com/office/drawing/2010/main" val="0"/>
              </a:ext>
            </a:extLst>
          </a:blip>
          <a:srcRect l="10999" r="10999"/>
          <a:stretch/>
        </p:blipFill>
        <p:spPr>
          <a:xfrm>
            <a:off x="5540188" y="194807"/>
            <a:ext cx="6472518" cy="6468386"/>
          </a:xfrm>
          <a:prstGeom prst="rect">
            <a:avLst/>
          </a:prstGeom>
        </p:spPr>
      </p:pic>
    </p:spTree>
    <p:extLst>
      <p:ext uri="{BB962C8B-B14F-4D97-AF65-F5344CB8AC3E}">
        <p14:creationId xmlns:p14="http://schemas.microsoft.com/office/powerpoint/2010/main" val="849100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46" t="2877" r="3985" b="8266"/>
          <a:stretch/>
        </p:blipFill>
        <p:spPr>
          <a:xfrm>
            <a:off x="0" y="0"/>
            <a:ext cx="12207503" cy="6858000"/>
          </a:xfrm>
          <a:prstGeom prst="rect">
            <a:avLst/>
          </a:prstGeom>
        </p:spPr>
      </p:pic>
    </p:spTree>
    <p:extLst>
      <p:ext uri="{BB962C8B-B14F-4D97-AF65-F5344CB8AC3E}">
        <p14:creationId xmlns:p14="http://schemas.microsoft.com/office/powerpoint/2010/main" val="592955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Repetition in Detail</a:t>
            </a:r>
          </a:p>
          <a:p>
            <a:pPr marL="514350" indent="-514350">
              <a:buFont typeface="+mj-lt"/>
              <a:buAutoNum type="arabicPeriod"/>
            </a:pPr>
            <a:r>
              <a:rPr lang="en-US" dirty="0"/>
              <a:t>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Disrupted Continuity</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3329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0" y="2331339"/>
            <a:ext cx="4646905" cy="3613149"/>
          </a:xfrm>
        </p:spPr>
        <p:txBody>
          <a:bodyPr anchor="ctr">
            <a:normAutofit/>
          </a:bodyPr>
          <a:lstStyle/>
          <a:p>
            <a:r>
              <a:rPr lang="en-US" sz="2400" dirty="0"/>
              <a:t>What do you notice?</a:t>
            </a:r>
            <a:endParaRPr lang="en-US" sz="18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15571" r="3349"/>
          <a:stretch/>
        </p:blipFill>
        <p:spPr>
          <a:xfrm>
            <a:off x="4261224" y="285399"/>
            <a:ext cx="7930774" cy="6468386"/>
          </a:xfrm>
          <a:prstGeom prst="rect">
            <a:avLst/>
          </a:prstGeom>
        </p:spPr>
      </p:pic>
    </p:spTree>
    <p:extLst>
      <p:ext uri="{BB962C8B-B14F-4D97-AF65-F5344CB8AC3E}">
        <p14:creationId xmlns:p14="http://schemas.microsoft.com/office/powerpoint/2010/main" val="42549900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a:t>Structural Consistency</a:t>
            </a:r>
          </a:p>
          <a:p>
            <a:pPr marL="514350" indent="-514350">
              <a:buFont typeface="+mj-lt"/>
              <a:buAutoNum type="arabicPeriod"/>
            </a:pPr>
            <a:r>
              <a:rPr lang="en-US" sz="2000" dirty="0"/>
              <a:t>Perspective and Geometry</a:t>
            </a:r>
          </a:p>
          <a:p>
            <a:pPr marL="514350" indent="-514350">
              <a:buFont typeface="+mj-lt"/>
              <a:buAutoNum type="arabicPeriod"/>
            </a:pPr>
            <a:r>
              <a:rPr lang="en-US" sz="2000" dirty="0"/>
              <a:t>Repetition in Detail</a:t>
            </a:r>
          </a:p>
          <a:p>
            <a:pPr marL="514350" indent="-514350">
              <a:buFont typeface="+mj-lt"/>
              <a:buAutoNum type="arabicPeriod"/>
            </a:pPr>
            <a:r>
              <a:rPr lang="en-US" sz="2000" dirty="0"/>
              <a:t>Nonsensical Object Placement</a:t>
            </a:r>
          </a:p>
          <a:p>
            <a:pPr marL="514350" indent="-514350">
              <a:buFont typeface="+mj-lt"/>
              <a:buAutoNum type="arabicPeriod"/>
            </a:pPr>
            <a:r>
              <a:rPr lang="en-US" sz="2000" dirty="0"/>
              <a:t>Anomalies in Common Patterns</a:t>
            </a:r>
          </a:p>
          <a:p>
            <a:pPr marL="514350" indent="-514350">
              <a:buFont typeface="+mj-lt"/>
              <a:buAutoNum type="arabicPeriod"/>
            </a:pPr>
            <a:endParaRPr lang="en-US" sz="2000" dirty="0"/>
          </a:p>
          <a:p>
            <a:pPr marL="514350" indent="-514350">
              <a:buFont typeface="+mj-lt"/>
              <a:buAutoNum type="arabicPeriod"/>
            </a:pPr>
            <a:endParaRPr lang="en-US" sz="2000" dirty="0"/>
          </a:p>
          <a:p>
            <a:pPr marL="0" indent="0">
              <a:buNone/>
            </a:pPr>
            <a:endParaRPr lang="en-US" sz="2000" dirty="0"/>
          </a:p>
          <a:p>
            <a:endParaRPr lang="en-US" sz="2000" dirty="0"/>
          </a:p>
          <a:p>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0978" t="18980" r="-551" b="58017"/>
          <a:stretch/>
        </p:blipFill>
        <p:spPr>
          <a:xfrm>
            <a:off x="2294965" y="4330761"/>
            <a:ext cx="9897035" cy="2527240"/>
          </a:xfrm>
          <a:prstGeom prst="rect">
            <a:avLst/>
          </a:prstGeom>
        </p:spPr>
      </p:pic>
      <p:pic>
        <p:nvPicPr>
          <p:cNvPr id="3" name="Content Placeholder 4">
            <a:extLst>
              <a:ext uri="{FF2B5EF4-FFF2-40B4-BE49-F238E27FC236}">
                <a16:creationId xmlns:a16="http://schemas.microsoft.com/office/drawing/2014/main" id="{8E76A252-1B87-39A0-9839-A8DDF864C9E8}"/>
              </a:ext>
            </a:extLst>
          </p:cNvPr>
          <p:cNvPicPr>
            <a:picLocks noChangeAspect="1"/>
          </p:cNvPicPr>
          <p:nvPr/>
        </p:nvPicPr>
        <p:blipFill rotWithShape="1">
          <a:blip r:embed="rId3">
            <a:extLst>
              <a:ext uri="{28A0092B-C50C-407E-A947-70E740481C1C}">
                <a14:useLocalDpi xmlns:a14="http://schemas.microsoft.com/office/drawing/2010/main" val="0"/>
              </a:ext>
            </a:extLst>
          </a:blip>
          <a:srcRect l="70744" t="35299" r="1284" b="45255"/>
          <a:stretch/>
        </p:blipFill>
        <p:spPr>
          <a:xfrm>
            <a:off x="6914381" y="1292607"/>
            <a:ext cx="4646905" cy="2136393"/>
          </a:xfrm>
          <a:prstGeom prst="rect">
            <a:avLst/>
          </a:prstGeom>
        </p:spPr>
      </p:pic>
    </p:spTree>
    <p:extLst>
      <p:ext uri="{BB962C8B-B14F-4D97-AF65-F5344CB8AC3E}">
        <p14:creationId xmlns:p14="http://schemas.microsoft.com/office/powerpoint/2010/main" val="756525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a:t>Structural Consistency</a:t>
            </a:r>
          </a:p>
          <a:p>
            <a:pPr marL="514350" indent="-514350">
              <a:buFont typeface="+mj-lt"/>
              <a:buAutoNum type="arabicPeriod"/>
            </a:pPr>
            <a:r>
              <a:rPr lang="en-US" sz="2000" dirty="0"/>
              <a:t>Perspective and Geometry</a:t>
            </a:r>
          </a:p>
          <a:p>
            <a:pPr marL="514350" indent="-514350">
              <a:buFont typeface="+mj-lt"/>
              <a:buAutoNum type="arabicPeriod"/>
            </a:pPr>
            <a:r>
              <a:rPr lang="en-US" sz="2000" dirty="0"/>
              <a:t>Repetition in Detail</a:t>
            </a:r>
          </a:p>
          <a:p>
            <a:pPr marL="514350" indent="-514350">
              <a:buFont typeface="+mj-lt"/>
              <a:buAutoNum type="arabicPeriod"/>
            </a:pPr>
            <a:r>
              <a:rPr lang="en-US" sz="2000" dirty="0"/>
              <a:t>Nonsensical Object Placement</a:t>
            </a:r>
          </a:p>
          <a:p>
            <a:pPr marL="514350" indent="-514350">
              <a:buFont typeface="+mj-lt"/>
              <a:buAutoNum type="arabicPeriod"/>
            </a:pPr>
            <a:r>
              <a:rPr lang="en-US" sz="2000" dirty="0"/>
              <a:t>Anomalies in Common Patterns</a:t>
            </a:r>
          </a:p>
          <a:p>
            <a:pPr marL="514350" indent="-514350">
              <a:buFont typeface="+mj-lt"/>
              <a:buAutoNum type="arabicPeriod"/>
            </a:pPr>
            <a:endParaRPr lang="en-US" sz="2000" dirty="0"/>
          </a:p>
          <a:p>
            <a:pPr marL="514350" indent="-514350">
              <a:buFont typeface="+mj-lt"/>
              <a:buAutoNum type="arabicPeriod"/>
            </a:pPr>
            <a:endParaRPr lang="en-US" sz="2000" dirty="0"/>
          </a:p>
          <a:p>
            <a:pPr marL="0" indent="0">
              <a:buNone/>
            </a:pPr>
            <a:endParaRPr lang="en-US" sz="2000" dirty="0"/>
          </a:p>
          <a:p>
            <a:endParaRPr lang="en-US" sz="2000" dirty="0"/>
          </a:p>
          <a:p>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7078" t="7389" r="3349" b="69608"/>
          <a:stretch/>
        </p:blipFill>
        <p:spPr>
          <a:xfrm>
            <a:off x="2330965" y="4339953"/>
            <a:ext cx="9861035" cy="2518047"/>
          </a:xfrm>
          <a:prstGeom prst="rect">
            <a:avLst/>
          </a:prstGeom>
        </p:spPr>
      </p:pic>
    </p:spTree>
    <p:extLst>
      <p:ext uri="{BB962C8B-B14F-4D97-AF65-F5344CB8AC3E}">
        <p14:creationId xmlns:p14="http://schemas.microsoft.com/office/powerpoint/2010/main" val="21154915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a:t>Structural Consistency</a:t>
            </a:r>
          </a:p>
          <a:p>
            <a:pPr marL="514350" indent="-514350">
              <a:buFont typeface="+mj-lt"/>
              <a:buAutoNum type="arabicPeriod"/>
            </a:pPr>
            <a:endParaRPr lang="en-US" sz="2000" dirty="0"/>
          </a:p>
          <a:p>
            <a:pPr marL="0" indent="0">
              <a:buNone/>
            </a:pPr>
            <a:endParaRPr lang="en-US" sz="2000" dirty="0"/>
          </a:p>
          <a:p>
            <a:endParaRPr lang="en-US" sz="2000" dirty="0"/>
          </a:p>
          <a:p>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12316" t="29909" r="12046" b="11284"/>
          <a:stretch/>
        </p:blipFill>
        <p:spPr>
          <a:xfrm>
            <a:off x="3426864" y="2351324"/>
            <a:ext cx="8765136" cy="4506676"/>
          </a:xfrm>
          <a:prstGeom prst="rect">
            <a:avLst/>
          </a:prstGeom>
        </p:spPr>
      </p:pic>
    </p:spTree>
    <p:extLst>
      <p:ext uri="{BB962C8B-B14F-4D97-AF65-F5344CB8AC3E}">
        <p14:creationId xmlns:p14="http://schemas.microsoft.com/office/powerpoint/2010/main" val="3219802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On Learning</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Structural Consistency</a:t>
            </a:r>
          </a:p>
          <a:p>
            <a:pPr marL="514350" indent="-514350">
              <a:buFont typeface="+mj-lt"/>
              <a:buAutoNum type="arabicPeriod"/>
            </a:pPr>
            <a:r>
              <a:rPr lang="en-US" dirty="0">
                <a:highlight>
                  <a:srgbClr val="000000"/>
                </a:highlight>
              </a:rPr>
              <a:t>Material Texture</a:t>
            </a:r>
          </a:p>
          <a:p>
            <a:pPr marL="514350" indent="-514350">
              <a:buFont typeface="+mj-lt"/>
              <a:buAutoNum type="arabicPeriod"/>
            </a:pPr>
            <a:r>
              <a:rPr lang="en-US" dirty="0">
                <a:highlight>
                  <a:srgbClr val="000000"/>
                </a:highlight>
              </a:rPr>
              <a:t>Lighting and Shadows</a:t>
            </a:r>
          </a:p>
          <a:p>
            <a:pPr marL="514350" indent="-514350">
              <a:buFont typeface="+mj-lt"/>
              <a:buAutoNum type="arabicPeriod"/>
            </a:pPr>
            <a:r>
              <a:rPr lang="en-US" dirty="0">
                <a:highlight>
                  <a:srgbClr val="000000"/>
                </a:highlight>
              </a:rPr>
              <a:t>Perspective and Geometry</a:t>
            </a:r>
          </a:p>
          <a:p>
            <a:pPr marL="514350" indent="-514350">
              <a:buFont typeface="+mj-lt"/>
              <a:buAutoNum type="arabicPeriod"/>
            </a:pPr>
            <a:r>
              <a:rPr lang="en-US" dirty="0">
                <a:highlight>
                  <a:srgbClr val="000000"/>
                </a:highlight>
              </a:rPr>
              <a:t>Repetition in Detail</a:t>
            </a:r>
          </a:p>
          <a:p>
            <a:pPr marL="514350" indent="-514350">
              <a:buFont typeface="+mj-lt"/>
              <a:buAutoNum type="arabicPeriod"/>
            </a:pPr>
            <a:r>
              <a:rPr lang="en-US" dirty="0">
                <a:highlight>
                  <a:srgbClr val="000000"/>
                </a:highlight>
              </a:rPr>
              <a:t>Missing Elements</a:t>
            </a:r>
          </a:p>
          <a:p>
            <a:pPr marL="514350" indent="-514350">
              <a:buFont typeface="+mj-lt"/>
              <a:buAutoNum type="arabicPeriod"/>
            </a:pPr>
            <a:r>
              <a:rPr lang="en-US" dirty="0">
                <a:highlight>
                  <a:srgbClr val="000000"/>
                </a:highlight>
              </a:rPr>
              <a:t>Nonsensical Object Placement</a:t>
            </a:r>
          </a:p>
          <a:p>
            <a:pPr marL="514350" indent="-514350">
              <a:buFont typeface="+mj-lt"/>
              <a:buAutoNum type="arabicPeriod"/>
            </a:pPr>
            <a:r>
              <a:rPr lang="en-US" dirty="0">
                <a:highlight>
                  <a:srgbClr val="000000"/>
                </a:highlight>
              </a:rPr>
              <a:t>Disrupted Continuity</a:t>
            </a:r>
          </a:p>
          <a:p>
            <a:pPr marL="514350" indent="-514350">
              <a:buFont typeface="+mj-lt"/>
              <a:buAutoNum type="arabicPeriod"/>
            </a:pPr>
            <a:r>
              <a:rPr lang="en-US" dirty="0">
                <a:highlight>
                  <a:srgbClr val="000000"/>
                </a:highlight>
              </a:rPr>
              <a:t>Anomalies in Common Patterns</a:t>
            </a:r>
          </a:p>
        </p:txBody>
      </p:sp>
    </p:spTree>
    <p:extLst>
      <p:ext uri="{BB962C8B-B14F-4D97-AF65-F5344CB8AC3E}">
        <p14:creationId xmlns:p14="http://schemas.microsoft.com/office/powerpoint/2010/main" val="6784006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Repetition in Detail</a:t>
            </a:r>
          </a:p>
          <a:p>
            <a:pPr marL="514350" indent="-514350">
              <a:buFont typeface="+mj-lt"/>
              <a:buAutoNum type="arabicPeriod"/>
            </a:pPr>
            <a:r>
              <a:rPr lang="en-US" dirty="0"/>
              <a:t>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Disrupted Continuity</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1297207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descr="A flamingo standing on sand&#10;&#10;Description automatically generated">
            <a:extLst>
              <a:ext uri="{FF2B5EF4-FFF2-40B4-BE49-F238E27FC236}">
                <a16:creationId xmlns:a16="http://schemas.microsoft.com/office/drawing/2014/main" id="{BDDB3109-DA5B-97F7-5260-7AD2DF2E8A3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6397" y="0"/>
            <a:ext cx="4394814" cy="2929876"/>
          </a:xfrm>
        </p:spPr>
      </p:pic>
      <p:pic>
        <p:nvPicPr>
          <p:cNvPr id="8" name="Content Placeholder 7" descr="A group of people in a crowd&#10;&#10;Description automatically generated">
            <a:extLst>
              <a:ext uri="{FF2B5EF4-FFF2-40B4-BE49-F238E27FC236}">
                <a16:creationId xmlns:a16="http://schemas.microsoft.com/office/drawing/2014/main" id="{97AAE57D-D5A1-AA45-10B0-2E6B8913C9E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711537" y="3928124"/>
            <a:ext cx="4464066" cy="2929876"/>
          </a:xfrm>
        </p:spPr>
      </p:pic>
      <p:pic>
        <p:nvPicPr>
          <p:cNvPr id="2" name="Content Placeholder 7" descr="A group of people standing around a wrecked car&#10;&#10;Description automatically generated">
            <a:extLst>
              <a:ext uri="{FF2B5EF4-FFF2-40B4-BE49-F238E27FC236}">
                <a16:creationId xmlns:a16="http://schemas.microsoft.com/office/drawing/2014/main" id="{C132C7D2-12FD-888E-9200-6AA625C4E7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928124"/>
            <a:ext cx="4394814" cy="2929876"/>
          </a:xfrm>
          <a:prstGeom prst="rect">
            <a:avLst/>
          </a:prstGeom>
        </p:spPr>
      </p:pic>
      <p:pic>
        <p:nvPicPr>
          <p:cNvPr id="5" name="Content Placeholder 9" descr="A car that has been crashed on the side of the road&#10;&#10;Description automatically generated">
            <a:extLst>
              <a:ext uri="{FF2B5EF4-FFF2-40B4-BE49-F238E27FC236}">
                <a16:creationId xmlns:a16="http://schemas.microsoft.com/office/drawing/2014/main" id="{38BDCD6C-F77E-818A-5C38-DA36B19E65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11537" y="0"/>
            <a:ext cx="4464066" cy="2952043"/>
          </a:xfrm>
          <a:prstGeom prst="rect">
            <a:avLst/>
          </a:prstGeom>
        </p:spPr>
      </p:pic>
      <p:sp>
        <p:nvSpPr>
          <p:cNvPr id="9" name="Multiply 8">
            <a:extLst>
              <a:ext uri="{FF2B5EF4-FFF2-40B4-BE49-F238E27FC236}">
                <a16:creationId xmlns:a16="http://schemas.microsoft.com/office/drawing/2014/main" id="{E51DC588-C742-AFD3-48BA-FAF2B7CFB716}"/>
              </a:ext>
            </a:extLst>
          </p:cNvPr>
          <p:cNvSpPr/>
          <p:nvPr/>
        </p:nvSpPr>
        <p:spPr>
          <a:xfrm>
            <a:off x="11078191" y="1641404"/>
            <a:ext cx="1446317" cy="1600560"/>
          </a:xfrm>
          <a:prstGeom prst="mathMultiply">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9499452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Synthetic Video Check:</a:t>
            </a:r>
            <a:br>
              <a:rPr lang="en-US" dirty="0"/>
            </a:br>
            <a:r>
              <a:rPr lang="en-US" dirty="0"/>
              <a:t>Practical Exercise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6080514" cy="4879975"/>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Continue with Techniques…</a:t>
            </a:r>
          </a:p>
        </p:txBody>
      </p:sp>
      <p:sp>
        <p:nvSpPr>
          <p:cNvPr id="5" name="Content Placeholder 2">
            <a:extLst>
              <a:ext uri="{FF2B5EF4-FFF2-40B4-BE49-F238E27FC236}">
                <a16:creationId xmlns:a16="http://schemas.microsoft.com/office/drawing/2014/main" id="{ACFB7E89-BB19-BCF7-CCC3-5FD1E9B31D31}"/>
              </a:ext>
            </a:extLst>
          </p:cNvPr>
          <p:cNvSpPr txBox="1">
            <a:spLocks/>
          </p:cNvSpPr>
          <p:nvPr/>
        </p:nvSpPr>
        <p:spPr>
          <a:xfrm>
            <a:off x="6096000" y="1825623"/>
            <a:ext cx="6080514" cy="48799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t>Search online for possible deepfake videos that have been in the news</a:t>
            </a:r>
          </a:p>
          <a:p>
            <a:pPr marL="514350" indent="-514350">
              <a:buFont typeface="+mj-lt"/>
              <a:buAutoNum type="arabicPeriod"/>
            </a:pPr>
            <a:r>
              <a:rPr lang="en-US" dirty="0"/>
              <a:t>Analyze the video</a:t>
            </a:r>
          </a:p>
          <a:p>
            <a:pPr marL="514350" indent="-514350">
              <a:buFont typeface="+mj-lt"/>
              <a:buAutoNum type="arabicPeriod"/>
            </a:pPr>
            <a:r>
              <a:rPr lang="en-US" dirty="0"/>
              <a:t>Determine your own TTP for detecting synthetic videos </a:t>
            </a:r>
          </a:p>
          <a:p>
            <a:pPr marL="514350" indent="-514350">
              <a:buFont typeface="+mj-lt"/>
              <a:buAutoNum type="arabicPeriod"/>
            </a:pPr>
            <a:r>
              <a:rPr lang="en-US" dirty="0"/>
              <a:t>Present TTPs</a:t>
            </a:r>
          </a:p>
        </p:txBody>
      </p:sp>
    </p:spTree>
    <p:extLst>
      <p:ext uri="{BB962C8B-B14F-4D97-AF65-F5344CB8AC3E}">
        <p14:creationId xmlns:p14="http://schemas.microsoft.com/office/powerpoint/2010/main" val="24279619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Picture 7" descr="Picture 7"/>
          <p:cNvPicPr>
            <a:picLocks noChangeAspect="1"/>
          </p:cNvPicPr>
          <p:nvPr/>
        </p:nvPicPr>
        <p:blipFill>
          <a:blip r:embed="rId3"/>
          <a:stretch>
            <a:fillRect/>
          </a:stretch>
        </p:blipFill>
        <p:spPr>
          <a:xfrm>
            <a:off x="609479" y="1604519"/>
            <a:ext cx="10972442" cy="3977282"/>
          </a:xfrm>
          <a:prstGeom prst="rect">
            <a:avLst/>
          </a:prstGeom>
          <a:ln w="12700">
            <a:miter lim="400000"/>
          </a:ln>
        </p:spPr>
      </p:pic>
      <p:sp>
        <p:nvSpPr>
          <p:cNvPr id="186" name="Title 4"/>
          <p:cNvSpPr txBox="1">
            <a:spLocks noGrp="1"/>
          </p:cNvSpPr>
          <p:nvPr>
            <p:ph type="title"/>
          </p:nvPr>
        </p:nvSpPr>
        <p:spPr>
          <a:xfrm>
            <a:off x="1453319" y="262439"/>
            <a:ext cx="9018362" cy="907455"/>
          </a:xfrm>
          <a:prstGeom prst="rect">
            <a:avLst/>
          </a:prstGeom>
        </p:spPr>
        <p:txBody>
          <a:bodyPr anchor="t"/>
          <a:lstStyle/>
          <a:p>
            <a:r>
              <a:t>Why Does It Matter To You?</a:t>
            </a:r>
          </a:p>
        </p:txBody>
      </p:sp>
      <p:sp>
        <p:nvSpPr>
          <p:cNvPr id="18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31</a:t>
            </a:fld>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r>
              <a:rPr lang="en-US" dirty="0"/>
              <a:t>1. Media Lab at MIT on Detecting Fakes - </a:t>
            </a:r>
            <a:r>
              <a:rPr lang="en-US" dirty="0">
                <a:hlinkClick r:id="rId3"/>
              </a:rPr>
              <a:t>https://www.media.mit.edu/projects/detect-fakes/overview/</a:t>
            </a:r>
            <a:r>
              <a:rPr lang="en-US" dirty="0"/>
              <a:t> </a:t>
            </a:r>
          </a:p>
          <a:p>
            <a:r>
              <a:rPr lang="en-US" dirty="0"/>
              <a:t>2. Detect Fakes with Kellogg's online tool - </a:t>
            </a:r>
            <a:r>
              <a:rPr lang="en-US" dirty="0">
                <a:hlinkClick r:id="rId4"/>
              </a:rPr>
              <a:t>https://detectfakes.kellogg.northwestern.edu/</a:t>
            </a:r>
            <a:r>
              <a:rPr lang="en-US" dirty="0"/>
              <a:t> </a:t>
            </a:r>
          </a:p>
          <a:p>
            <a:r>
              <a:rPr lang="en-US" dirty="0"/>
              <a:t>3. CISA Contextualizing Deepfake Threats to Organizations - </a:t>
            </a:r>
            <a:r>
              <a:rPr lang="en-US" dirty="0">
                <a:hlinkClick r:id="rId5"/>
              </a:rPr>
              <a:t>https://media.defense.gov/2023/Sep/12/2003298925/-1/-1/0/CSI-DEEPFAKE-THREATS.PDF</a:t>
            </a:r>
            <a:r>
              <a:rPr lang="en-US" dirty="0"/>
              <a:t> </a:t>
            </a:r>
          </a:p>
          <a:p>
            <a:r>
              <a:rPr lang="en-US" dirty="0"/>
              <a:t>4. DARPA: Deepfake Defense Tech Ready for Commercialization, Transition - </a:t>
            </a:r>
            <a:r>
              <a:rPr lang="en-US" dirty="0">
                <a:hlinkClick r:id="rId6"/>
              </a:rPr>
              <a:t>https://www.darpa.mil/news-events/2024-03-14#:~:text=Through%20the%20Semantic%20Forensics%20</a:t>
            </a:r>
            <a:r>
              <a:rPr lang="en-US" dirty="0"/>
              <a:t> </a:t>
            </a:r>
          </a:p>
        </p:txBody>
      </p:sp>
    </p:spTree>
    <p:extLst>
      <p:ext uri="{BB962C8B-B14F-4D97-AF65-F5344CB8AC3E}">
        <p14:creationId xmlns:p14="http://schemas.microsoft.com/office/powerpoint/2010/main" val="5509727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Title 2"/>
          <p:cNvSpPr txBox="1">
            <a:spLocks noGrp="1"/>
          </p:cNvSpPr>
          <p:nvPr>
            <p:ph type="title" idx="4294967295"/>
          </p:nvPr>
        </p:nvSpPr>
        <p:spPr>
          <a:xfrm>
            <a:off x="2154607" y="2531859"/>
            <a:ext cx="3658054" cy="1786516"/>
          </a:xfrm>
          <a:prstGeom prst="rect">
            <a:avLst/>
          </a:prstGeom>
        </p:spPr>
        <p:txBody>
          <a:bodyPr anchor="t"/>
          <a:lstStyle>
            <a:lvl1pPr>
              <a:defRPr sz="4800" b="0">
                <a:solidFill>
                  <a:srgbClr val="44546A"/>
                </a:solidFill>
                <a:latin typeface="Calibri Light"/>
                <a:ea typeface="Calibri Light"/>
                <a:cs typeface="Calibri Light"/>
                <a:sym typeface="Calibri Light"/>
              </a:defRPr>
            </a:lvl1pPr>
          </a:lstStyle>
          <a:p>
            <a:r>
              <a:t>TAKE A BREAK</a:t>
            </a:r>
          </a:p>
        </p:txBody>
      </p:sp>
      <p:pic>
        <p:nvPicPr>
          <p:cNvPr id="194" name="Graphic 13" descr="Graphic 13"/>
          <p:cNvPicPr>
            <a:picLocks noChangeAspect="1"/>
          </p:cNvPicPr>
          <p:nvPr/>
        </p:nvPicPr>
        <p:blipFill>
          <a:blip r:embed="rId2"/>
          <a:stretch>
            <a:fillRect/>
          </a:stretch>
        </p:blipFill>
        <p:spPr>
          <a:xfrm>
            <a:off x="6379342" y="-259377"/>
            <a:ext cx="5029201" cy="5029201"/>
          </a:xfrm>
          <a:prstGeom prst="rect">
            <a:avLst/>
          </a:prstGeom>
          <a:ln w="12700">
            <a:miter lim="400000"/>
          </a:ln>
        </p:spPr>
      </p:pic>
      <p:sp>
        <p:nvSpPr>
          <p:cNvPr id="195" name="TextBox 1"/>
          <p:cNvSpPr txBox="1"/>
          <p:nvPr/>
        </p:nvSpPr>
        <p:spPr>
          <a:xfrm>
            <a:off x="3715415" y="5405718"/>
            <a:ext cx="3986136" cy="6341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4200" b="1"/>
            </a:lvl1pPr>
          </a:lstStyle>
          <a:p>
            <a:r>
              <a:t>Return By: XX:XX </a:t>
            </a:r>
          </a:p>
        </p:txBody>
      </p:sp>
      <p:sp>
        <p:nvSpPr>
          <p:cNvPr id="19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33</a:t>
            </a:fld>
            <a:endParaRPr/>
          </a:p>
        </p:txBody>
      </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xmlns:m="http://schemas.openxmlformats.org/officeDocument/2006/math" xmlns:a14="http://schemas.microsoft.com/office/drawing/2010/main">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1822AB-D5F0-D579-A820-812EE3C83EDD}"/>
              </a:ext>
            </a:extLst>
          </p:cNvPr>
          <p:cNvSpPr>
            <a:spLocks noGrp="1"/>
          </p:cNvSpPr>
          <p:nvPr>
            <p:ph/>
          </p:nvPr>
        </p:nvSpPr>
        <p:spPr>
          <a:xfrm>
            <a:off x="375127" y="2963211"/>
            <a:ext cx="11441743" cy="1061102"/>
          </a:xfrm>
        </p:spPr>
        <p:txBody>
          <a:bodyPr/>
          <a:lstStyle/>
          <a:p>
            <a:pPr marL="0" indent="0" algn="ctr">
              <a:buNone/>
            </a:pPr>
            <a:r>
              <a:rPr lang="en-US" sz="6000" dirty="0">
                <a:latin typeface="Arial" panose="020B0604020202020204" pitchFamily="34" charset="0"/>
                <a:cs typeface="Arial" panose="020B0604020202020204" pitchFamily="34" charset="0"/>
              </a:rPr>
              <a:t>Identifying Synthetic Content</a:t>
            </a:r>
          </a:p>
        </p:txBody>
      </p:sp>
      <p:sp>
        <p:nvSpPr>
          <p:cNvPr id="3" name="Text Placeholder 2">
            <a:extLst>
              <a:ext uri="{FF2B5EF4-FFF2-40B4-BE49-F238E27FC236}">
                <a16:creationId xmlns:a16="http://schemas.microsoft.com/office/drawing/2014/main" id="{D94C7E47-63B7-8E9D-6345-B12B99DBCE2B}"/>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329516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Lesson Objectives</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r>
              <a:rPr lang="en-US" dirty="0"/>
              <a:t>Identify AI-generated content effectively using specific detection techniques for images, text, and audio.</a:t>
            </a:r>
          </a:p>
          <a:p>
            <a:r>
              <a:rPr lang="en-US" dirty="0"/>
              <a:t>Detecting Synthetic with the human eye alone is limited</a:t>
            </a:r>
          </a:p>
          <a:p>
            <a:r>
              <a:rPr lang="en-US" dirty="0"/>
              <a:t>References: </a:t>
            </a:r>
          </a:p>
          <a:p>
            <a:pPr lvl="1"/>
            <a:r>
              <a:rPr lang="en-US" dirty="0"/>
              <a:t>Media Lab at MIT on Detecting Fakes </a:t>
            </a:r>
          </a:p>
          <a:p>
            <a:pPr lvl="1"/>
            <a:r>
              <a:rPr lang="en-US" dirty="0"/>
              <a:t>Detect Fakes with Kellogg's online tool</a:t>
            </a:r>
          </a:p>
          <a:p>
            <a:pPr lvl="1"/>
            <a:r>
              <a:rPr lang="en-US" dirty="0"/>
              <a:t>CISA Contextualizing Deepfake Threats to Organizations</a:t>
            </a:r>
          </a:p>
          <a:p>
            <a:pPr lvl="1"/>
            <a:r>
              <a:rPr lang="en-US" dirty="0"/>
              <a:t>DARPA: Deepfake Defense Tech Ready for Commercialization, Transition</a:t>
            </a:r>
          </a:p>
        </p:txBody>
      </p:sp>
    </p:spTree>
    <p:extLst>
      <p:ext uri="{BB962C8B-B14F-4D97-AF65-F5344CB8AC3E}">
        <p14:creationId xmlns:p14="http://schemas.microsoft.com/office/powerpoint/2010/main" val="2041452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Terms Used</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b="1" dirty="0"/>
              <a:t>Synthetic Content</a:t>
            </a:r>
            <a:r>
              <a:rPr lang="en-US" dirty="0"/>
              <a:t>: All-encompassing term for different sorts of automatic and artificial media productions, including video, audio and text manipulation. Synthetic media are commonly based on artificially intelligent software. [1]</a:t>
            </a:r>
          </a:p>
          <a:p>
            <a:pPr marL="514350" indent="-514350">
              <a:buFont typeface="+mj-lt"/>
              <a:buAutoNum type="arabicPeriod"/>
            </a:pPr>
            <a:r>
              <a:rPr lang="en-US" b="1" dirty="0"/>
              <a:t>Deep Fakes</a:t>
            </a:r>
            <a:r>
              <a:rPr lang="en-US" dirty="0"/>
              <a:t>: defined as manipulated or synthetic audio or visual media that seem authentic, and which feature people that appear to say or do something they have never said or done, produced using artificial intelligence techniques, including machine learning and deep learning [1]</a:t>
            </a:r>
          </a:p>
        </p:txBody>
      </p:sp>
    </p:spTree>
    <p:extLst>
      <p:ext uri="{BB962C8B-B14F-4D97-AF65-F5344CB8AC3E}">
        <p14:creationId xmlns:p14="http://schemas.microsoft.com/office/powerpoint/2010/main" val="27990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Synthetic Check: Human Image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21934017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Repetition in Detail</a:t>
            </a:r>
          </a:p>
          <a:p>
            <a:pPr marL="514350" indent="-514350">
              <a:buFont typeface="+mj-lt"/>
              <a:buAutoNum type="arabicPeriod"/>
            </a:pPr>
            <a:r>
              <a:rPr lang="en-US" dirty="0"/>
              <a:t>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Disrupted Continuity</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6615591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Synthetic Check: Human Image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Hands and limbs of people</a:t>
            </a:r>
          </a:p>
          <a:p>
            <a:pPr marL="514350" indent="-514350">
              <a:buFont typeface="+mj-lt"/>
              <a:buAutoNum type="arabicPeriod"/>
            </a:pPr>
            <a:r>
              <a:rPr lang="en-US" dirty="0">
                <a:highlight>
                  <a:srgbClr val="000000"/>
                </a:highlight>
              </a:rPr>
              <a:t>Face and facial features</a:t>
            </a:r>
          </a:p>
          <a:p>
            <a:pPr marL="514350" indent="-514350">
              <a:buFont typeface="+mj-lt"/>
              <a:buAutoNum type="arabicPeriod"/>
            </a:pPr>
            <a:r>
              <a:rPr lang="en-US" dirty="0">
                <a:highlight>
                  <a:srgbClr val="000000"/>
                </a:highlight>
              </a:rPr>
              <a:t>Clothes and items</a:t>
            </a:r>
          </a:p>
        </p:txBody>
      </p:sp>
    </p:spTree>
    <p:extLst>
      <p:ext uri="{BB962C8B-B14F-4D97-AF65-F5344CB8AC3E}">
        <p14:creationId xmlns:p14="http://schemas.microsoft.com/office/powerpoint/2010/main" val="850161964"/>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7197</TotalTime>
  <Words>2080</Words>
  <Application>Microsoft Macintosh PowerPoint</Application>
  <PresentationFormat>Widescreen</PresentationFormat>
  <Paragraphs>244</Paragraphs>
  <Slides>33</Slides>
  <Notes>17</Notes>
  <HiddenSlides>0</HiddenSlides>
  <MMClips>0</MMClips>
  <ScaleCrop>false</ScaleCrop>
  <HeadingPairs>
    <vt:vector size="8" baseType="variant">
      <vt:variant>
        <vt:lpstr>Fonts Used</vt:lpstr>
      </vt:variant>
      <vt:variant>
        <vt:i4>4</vt:i4>
      </vt:variant>
      <vt:variant>
        <vt:lpstr>Theme</vt:lpstr>
      </vt:variant>
      <vt:variant>
        <vt:i4>2</vt:i4>
      </vt:variant>
      <vt:variant>
        <vt:lpstr>Slide Titles</vt:lpstr>
      </vt:variant>
      <vt:variant>
        <vt:i4>33</vt:i4>
      </vt:variant>
      <vt:variant>
        <vt:lpstr>Custom Shows</vt:lpstr>
      </vt:variant>
      <vt:variant>
        <vt:i4>1</vt:i4>
      </vt:variant>
    </vt:vector>
  </HeadingPairs>
  <TitlesOfParts>
    <vt:vector size="40" baseType="lpstr">
      <vt:lpstr>Arial</vt:lpstr>
      <vt:lpstr>Calibri</vt:lpstr>
      <vt:lpstr>Menlo</vt:lpstr>
      <vt:lpstr>Times New Roman</vt:lpstr>
      <vt:lpstr>1_Custom Design</vt:lpstr>
      <vt:lpstr>Blank</vt:lpstr>
      <vt:lpstr>Which is Real?</vt:lpstr>
      <vt:lpstr>Which is Real?</vt:lpstr>
      <vt:lpstr>PowerPoint Presentation</vt:lpstr>
      <vt:lpstr>PowerPoint Presentation</vt:lpstr>
      <vt:lpstr>Lesson Objectives</vt:lpstr>
      <vt:lpstr>Terms Used</vt:lpstr>
      <vt:lpstr>Synthetic Check: Human Image</vt:lpstr>
      <vt:lpstr>Structure Image Check </vt:lpstr>
      <vt:lpstr>Synthetic Check: Human Image</vt:lpstr>
      <vt:lpstr>Structure Image Check </vt:lpstr>
      <vt:lpstr>Structure Image Check </vt:lpstr>
      <vt:lpstr>Synthetic Check: Human Image</vt:lpstr>
      <vt:lpstr>Human Images</vt:lpstr>
      <vt:lpstr>Human Images: Context</vt:lpstr>
      <vt:lpstr>Human Images: Hands and Limbs</vt:lpstr>
      <vt:lpstr>Human Images: Face</vt:lpstr>
      <vt:lpstr>Human Images: Clothing</vt:lpstr>
      <vt:lpstr>Human Image Check </vt:lpstr>
      <vt:lpstr>Human Image Check </vt:lpstr>
      <vt:lpstr>Human Images: Check On Learning</vt:lpstr>
      <vt:lpstr>Human Images: Check On Learning</vt:lpstr>
      <vt:lpstr>PowerPoint Presentation</vt:lpstr>
      <vt:lpstr>Structure Image Check </vt:lpstr>
      <vt:lpstr>Structure Image</vt:lpstr>
      <vt:lpstr>Structure Image</vt:lpstr>
      <vt:lpstr>Structure Image</vt:lpstr>
      <vt:lpstr>Structure Image</vt:lpstr>
      <vt:lpstr>Structure Image: Check On Learning</vt:lpstr>
      <vt:lpstr>Structure Image Check </vt:lpstr>
      <vt:lpstr>Synthetic Video Check: Practical Exercise</vt:lpstr>
      <vt:lpstr>Why Does It Matter To You?</vt:lpstr>
      <vt:lpstr>References</vt:lpstr>
      <vt:lpstr>TAKE A BREAK</vt:lpstr>
      <vt:lpstr>Executive DFP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Alfaro, Issac</cp:lastModifiedBy>
  <cp:revision>81</cp:revision>
  <dcterms:created xsi:type="dcterms:W3CDTF">2022-06-15T01:07:41Z</dcterms:created>
  <dcterms:modified xsi:type="dcterms:W3CDTF">2024-06-23T20:00:50Z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1</vt:i4>
  </property>
  <property fmtid="{D5CDD505-2E9C-101B-9397-08002B2CF9AE}" pid="3" name="Notes">
    <vt:i4>3</vt:i4>
  </property>
  <property fmtid="{D5CDD505-2E9C-101B-9397-08002B2CF9AE}" pid="4" name="PresentationFormat">
    <vt:lpwstr>Widescreen</vt:lpwstr>
  </property>
  <property fmtid="{D5CDD505-2E9C-101B-9397-08002B2CF9AE}" pid="5" name="Slides">
    <vt:i4>6</vt:i4>
  </property>
</Properties>
</file>